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6"/>
  </p:notesMasterIdLst>
  <p:sldIdLst>
    <p:sldId id="283" r:id="rId6"/>
    <p:sldId id="277" r:id="rId7"/>
    <p:sldId id="278" r:id="rId8"/>
    <p:sldId id="291" r:id="rId9"/>
    <p:sldId id="292" r:id="rId10"/>
    <p:sldId id="294" r:id="rId11"/>
    <p:sldId id="295" r:id="rId12"/>
    <p:sldId id="297" r:id="rId13"/>
    <p:sldId id="296" r:id="rId14"/>
    <p:sldId id="275" r:id="rId15"/>
  </p:sldIdLst>
  <p:sldSz cx="9144000" cy="6858000" type="screen4x3"/>
  <p:notesSz cx="6797675" cy="9926638"/>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205"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4347"/>
    <a:srgbClr val="617B7E"/>
    <a:srgbClr val="E3E774"/>
    <a:srgbClr val="2239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6327" autoAdjust="0"/>
  </p:normalViewPr>
  <p:slideViewPr>
    <p:cSldViewPr showGuides="1">
      <p:cViewPr varScale="1">
        <p:scale>
          <a:sx n="92" d="100"/>
          <a:sy n="92" d="100"/>
        </p:scale>
        <p:origin x="2190" y="84"/>
      </p:cViewPr>
      <p:guideLst>
        <p:guide orient="horz"/>
        <p:guide pos="5205"/>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78" d="100"/>
          <a:sy n="78" d="100"/>
        </p:scale>
        <p:origin x="4062" y="114"/>
      </p:cViewPr>
      <p:guideLst>
        <p:guide orient="horz" pos="3127"/>
        <p:guide pos="2141"/>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e, Matthew: RBKC" userId="68aa832f-8519-4167-bf2d-12d46d20d75a" providerId="ADAL" clId="{E0284332-01E1-43ED-B5B9-1043BA84E95C}"/>
    <pc:docChg chg="modSld">
      <pc:chgData name="Rose, Matthew: RBKC" userId="68aa832f-8519-4167-bf2d-12d46d20d75a" providerId="ADAL" clId="{E0284332-01E1-43ED-B5B9-1043BA84E95C}" dt="2026-04-28T13:55:01.215" v="0" actId="6549"/>
      <pc:docMkLst>
        <pc:docMk/>
      </pc:docMkLst>
      <pc:sldChg chg="modNotesTx">
        <pc:chgData name="Rose, Matthew: RBKC" userId="68aa832f-8519-4167-bf2d-12d46d20d75a" providerId="ADAL" clId="{E0284332-01E1-43ED-B5B9-1043BA84E95C}" dt="2026-04-28T13:55:01.215" v="0" actId="6549"/>
        <pc:sldMkLst>
          <pc:docMk/>
          <pc:sldMk cId="888647915"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E509B795-DAE9-FF49-B83C-18B1051E5C3B}"/>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8" charset="0"/>
              </a:defRPr>
            </a:lvl1pPr>
          </a:lstStyle>
          <a:p>
            <a:pPr>
              <a:defRPr/>
            </a:pPr>
            <a:endParaRPr lang="en-GB"/>
          </a:p>
        </p:txBody>
      </p:sp>
      <p:sp>
        <p:nvSpPr>
          <p:cNvPr id="83971" name="Rectangle 3">
            <a:extLst>
              <a:ext uri="{FF2B5EF4-FFF2-40B4-BE49-F238E27FC236}">
                <a16:creationId xmlns:a16="http://schemas.microsoft.com/office/drawing/2014/main" id="{51EB7343-2889-5440-A2E7-B25CE7DC3C46}"/>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8" charset="0"/>
              </a:defRPr>
            </a:lvl1pPr>
          </a:lstStyle>
          <a:p>
            <a:pPr>
              <a:defRPr/>
            </a:pPr>
            <a:endParaRPr lang="en-GB"/>
          </a:p>
        </p:txBody>
      </p:sp>
      <p:sp>
        <p:nvSpPr>
          <p:cNvPr id="2052" name="Rectangle 4">
            <a:extLst>
              <a:ext uri="{FF2B5EF4-FFF2-40B4-BE49-F238E27FC236}">
                <a16:creationId xmlns:a16="http://schemas.microsoft.com/office/drawing/2014/main" id="{B4156BD9-03F8-DE40-A51F-AAB1EB098560}"/>
              </a:ext>
            </a:extLst>
          </p:cNvPr>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a:extLst>
              <a:ext uri="{FF2B5EF4-FFF2-40B4-BE49-F238E27FC236}">
                <a16:creationId xmlns:a16="http://schemas.microsoft.com/office/drawing/2014/main" id="{92F57F57-BA1F-F040-8F9B-0E4094E7D284}"/>
              </a:ext>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3974" name="Rectangle 6">
            <a:extLst>
              <a:ext uri="{FF2B5EF4-FFF2-40B4-BE49-F238E27FC236}">
                <a16:creationId xmlns:a16="http://schemas.microsoft.com/office/drawing/2014/main" id="{6A998FB8-7902-3343-A34D-998F9F0D23AC}"/>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8" charset="0"/>
              </a:defRPr>
            </a:lvl1pPr>
          </a:lstStyle>
          <a:p>
            <a:pPr>
              <a:defRPr/>
            </a:pPr>
            <a:endParaRPr lang="en-GB"/>
          </a:p>
        </p:txBody>
      </p:sp>
      <p:sp>
        <p:nvSpPr>
          <p:cNvPr id="83975" name="Rectangle 7">
            <a:extLst>
              <a:ext uri="{FF2B5EF4-FFF2-40B4-BE49-F238E27FC236}">
                <a16:creationId xmlns:a16="http://schemas.microsoft.com/office/drawing/2014/main" id="{7A75C069-122B-3B4E-8A78-2D6A6213076A}"/>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panose="02020603050405020304" pitchFamily="18" charset="0"/>
              </a:defRPr>
            </a:lvl1pPr>
          </a:lstStyle>
          <a:p>
            <a:pPr>
              <a:defRPr/>
            </a:pPr>
            <a:fld id="{D30A6B05-8B6C-0F43-8621-FEF8CC185B0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ADBE5-EDBD-9FBE-DD25-7722E9E5BFA4}"/>
            </a:ext>
          </a:extLst>
        </p:cNvPr>
        <p:cNvGrpSpPr/>
        <p:nvPr/>
      </p:nvGrpSpPr>
      <p:grpSpPr>
        <a:xfrm>
          <a:off x="0" y="0"/>
          <a:ext cx="0" cy="0"/>
          <a:chOff x="0" y="0"/>
          <a:chExt cx="0" cy="0"/>
        </a:xfrm>
      </p:grpSpPr>
      <p:sp>
        <p:nvSpPr>
          <p:cNvPr id="4098" name="Rectangle 7">
            <a:extLst>
              <a:ext uri="{FF2B5EF4-FFF2-40B4-BE49-F238E27FC236}">
                <a16:creationId xmlns:a16="http://schemas.microsoft.com/office/drawing/2014/main" id="{A4402822-6F80-AD2A-EEC8-13E02C69A0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6782F20D-CE49-174D-83EB-203B7E0CC9C5}" type="slidenum">
              <a:rPr lang="en-GB" altLang="en-US" sz="1200">
                <a:latin typeface="Times" pitchFamily="2" charset="0"/>
              </a:rPr>
              <a:pPr/>
              <a:t>1</a:t>
            </a:fld>
            <a:endParaRPr lang="en-GB" altLang="en-US" sz="1200">
              <a:latin typeface="Times" pitchFamily="2" charset="0"/>
            </a:endParaRPr>
          </a:p>
        </p:txBody>
      </p:sp>
      <p:sp>
        <p:nvSpPr>
          <p:cNvPr id="4099" name="Rectangle 2">
            <a:extLst>
              <a:ext uri="{FF2B5EF4-FFF2-40B4-BE49-F238E27FC236}">
                <a16:creationId xmlns:a16="http://schemas.microsoft.com/office/drawing/2014/main" id="{A8F98180-D82C-A443-ADCE-91DBEEFE5FDC}"/>
              </a:ext>
            </a:extLst>
          </p:cNvPr>
          <p:cNvSpPr>
            <a:spLocks noGrp="1" noRot="1" noChangeAspect="1" noChangeArrowheads="1" noTextEdit="1"/>
          </p:cNvSpPr>
          <p:nvPr>
            <p:ph type="sldImg"/>
          </p:nvPr>
        </p:nvSpPr>
        <p:spPr>
          <a:xfrm>
            <a:off x="917575" y="744538"/>
            <a:ext cx="4962525" cy="3722687"/>
          </a:xfrm>
          <a:ln/>
        </p:spPr>
      </p:sp>
      <p:sp>
        <p:nvSpPr>
          <p:cNvPr id="4100" name="Rectangle 3">
            <a:extLst>
              <a:ext uri="{FF2B5EF4-FFF2-40B4-BE49-F238E27FC236}">
                <a16:creationId xmlns:a16="http://schemas.microsoft.com/office/drawing/2014/main" id="{93CBA9DE-0BBC-FD50-18D9-68A94B3A6481}"/>
              </a:ext>
            </a:extLst>
          </p:cNvPr>
          <p:cNvSpPr>
            <a:spLocks noGrp="1" noChangeArrowheads="1"/>
          </p:cNvSpPr>
          <p:nvPr>
            <p:ph type="body" idx="1"/>
          </p:nvPr>
        </p:nvSpPr>
        <p:spPr>
          <a:xfrm>
            <a:off x="679450" y="4714876"/>
            <a:ext cx="5438775" cy="12565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Times" pitchFamily="2" charset="0"/>
            </a:endParaRPr>
          </a:p>
        </p:txBody>
      </p:sp>
    </p:spTree>
    <p:extLst>
      <p:ext uri="{BB962C8B-B14F-4D97-AF65-F5344CB8AC3E}">
        <p14:creationId xmlns:p14="http://schemas.microsoft.com/office/powerpoint/2010/main" val="1839470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259CD-A117-8C22-022F-95E1183D5045}"/>
            </a:ext>
          </a:extLst>
        </p:cNvPr>
        <p:cNvGrpSpPr/>
        <p:nvPr/>
      </p:nvGrpSpPr>
      <p:grpSpPr>
        <a:xfrm>
          <a:off x="0" y="0"/>
          <a:ext cx="0" cy="0"/>
          <a:chOff x="0" y="0"/>
          <a:chExt cx="0" cy="0"/>
        </a:xfrm>
      </p:grpSpPr>
      <p:sp>
        <p:nvSpPr>
          <p:cNvPr id="4098" name="Rectangle 7">
            <a:extLst>
              <a:ext uri="{FF2B5EF4-FFF2-40B4-BE49-F238E27FC236}">
                <a16:creationId xmlns:a16="http://schemas.microsoft.com/office/drawing/2014/main" id="{6AFE24A7-9F42-27C0-987D-0095D3C88A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6782F20D-CE49-174D-83EB-203B7E0CC9C5}" type="slidenum">
              <a:rPr lang="en-GB" altLang="en-US" sz="1200">
                <a:latin typeface="Times" pitchFamily="2" charset="0"/>
              </a:rPr>
              <a:pPr/>
              <a:t>10</a:t>
            </a:fld>
            <a:endParaRPr lang="en-GB" altLang="en-US" sz="1200">
              <a:latin typeface="Times" pitchFamily="2" charset="0"/>
            </a:endParaRPr>
          </a:p>
        </p:txBody>
      </p:sp>
      <p:sp>
        <p:nvSpPr>
          <p:cNvPr id="4099" name="Rectangle 2">
            <a:extLst>
              <a:ext uri="{FF2B5EF4-FFF2-40B4-BE49-F238E27FC236}">
                <a16:creationId xmlns:a16="http://schemas.microsoft.com/office/drawing/2014/main" id="{950AD377-39D8-1FEE-0B4C-4AF1819B462B}"/>
              </a:ext>
            </a:extLst>
          </p:cNvPr>
          <p:cNvSpPr>
            <a:spLocks noGrp="1" noRot="1" noChangeAspect="1" noChangeArrowheads="1" noTextEdit="1"/>
          </p:cNvSpPr>
          <p:nvPr>
            <p:ph type="sldImg"/>
          </p:nvPr>
        </p:nvSpPr>
        <p:spPr>
          <a:xfrm>
            <a:off x="917575" y="744538"/>
            <a:ext cx="4962525" cy="3722687"/>
          </a:xfrm>
          <a:ln/>
        </p:spPr>
      </p:sp>
      <p:sp>
        <p:nvSpPr>
          <p:cNvPr id="4100" name="Rectangle 3">
            <a:extLst>
              <a:ext uri="{FF2B5EF4-FFF2-40B4-BE49-F238E27FC236}">
                <a16:creationId xmlns:a16="http://schemas.microsoft.com/office/drawing/2014/main" id="{92CF7D0B-4FE1-29C4-CB47-3EFF429D92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Times" pitchFamily="2" charset="0"/>
            </a:endParaRPr>
          </a:p>
        </p:txBody>
      </p:sp>
    </p:spTree>
    <p:extLst>
      <p:ext uri="{BB962C8B-B14F-4D97-AF65-F5344CB8AC3E}">
        <p14:creationId xmlns:p14="http://schemas.microsoft.com/office/powerpoint/2010/main" val="103068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0A6B05-8B6C-0F43-8621-FEF8CC185B09}" type="slidenum">
              <a:rPr lang="en-GB" altLang="en-US" smtClean="0"/>
              <a:pPr>
                <a:defRPr/>
              </a:pPr>
              <a:t>2</a:t>
            </a:fld>
            <a:endParaRPr lang="en-GB" altLang="en-US"/>
          </a:p>
        </p:txBody>
      </p:sp>
    </p:spTree>
    <p:extLst>
      <p:ext uri="{BB962C8B-B14F-4D97-AF65-F5344CB8AC3E}">
        <p14:creationId xmlns:p14="http://schemas.microsoft.com/office/powerpoint/2010/main" val="82965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0A6B05-8B6C-0F43-8621-FEF8CC185B09}" type="slidenum">
              <a:rPr lang="en-GB" altLang="en-US" smtClean="0"/>
              <a:pPr>
                <a:defRPr/>
              </a:pPr>
              <a:t>3</a:t>
            </a:fld>
            <a:endParaRPr lang="en-GB" altLang="en-US"/>
          </a:p>
        </p:txBody>
      </p:sp>
    </p:spTree>
    <p:extLst>
      <p:ext uri="{BB962C8B-B14F-4D97-AF65-F5344CB8AC3E}">
        <p14:creationId xmlns:p14="http://schemas.microsoft.com/office/powerpoint/2010/main" val="228884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3F7B2-0B06-9D82-DFBD-CBDC76F9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221E5-4D0E-555E-52DD-D711E795A1F4}"/>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DD9297A7-9057-E55E-0D77-6750B461D0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269C83-C682-F92A-4C80-E54F0C7D2313}"/>
              </a:ext>
            </a:extLst>
          </p:cNvPr>
          <p:cNvSpPr>
            <a:spLocks noGrp="1"/>
          </p:cNvSpPr>
          <p:nvPr>
            <p:ph type="sldNum" sz="quarter" idx="5"/>
          </p:nvPr>
        </p:nvSpPr>
        <p:spPr/>
        <p:txBody>
          <a:bodyPr/>
          <a:lstStyle/>
          <a:p>
            <a:pPr>
              <a:defRPr/>
            </a:pPr>
            <a:fld id="{D30A6B05-8B6C-0F43-8621-FEF8CC185B09}" type="slidenum">
              <a:rPr lang="en-GB" altLang="en-US" smtClean="0"/>
              <a:pPr>
                <a:defRPr/>
              </a:pPr>
              <a:t>4</a:t>
            </a:fld>
            <a:endParaRPr lang="en-GB" altLang="en-US"/>
          </a:p>
        </p:txBody>
      </p:sp>
    </p:spTree>
    <p:extLst>
      <p:ext uri="{BB962C8B-B14F-4D97-AF65-F5344CB8AC3E}">
        <p14:creationId xmlns:p14="http://schemas.microsoft.com/office/powerpoint/2010/main" val="205936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9403F-E54D-24B0-5A9F-FEEC9F169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31B16-77AC-F3AA-0579-D45A22F38B58}"/>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DABAB069-BCEA-587B-1525-AA2856FF9A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ADA580-7AD9-ADDF-B504-B138BD474F80}"/>
              </a:ext>
            </a:extLst>
          </p:cNvPr>
          <p:cNvSpPr>
            <a:spLocks noGrp="1"/>
          </p:cNvSpPr>
          <p:nvPr>
            <p:ph type="sldNum" sz="quarter" idx="5"/>
          </p:nvPr>
        </p:nvSpPr>
        <p:spPr/>
        <p:txBody>
          <a:bodyPr/>
          <a:lstStyle/>
          <a:p>
            <a:pPr>
              <a:defRPr/>
            </a:pPr>
            <a:fld id="{D30A6B05-8B6C-0F43-8621-FEF8CC185B09}" type="slidenum">
              <a:rPr lang="en-GB" altLang="en-US" smtClean="0"/>
              <a:pPr>
                <a:defRPr/>
              </a:pPr>
              <a:t>5</a:t>
            </a:fld>
            <a:endParaRPr lang="en-GB" altLang="en-US"/>
          </a:p>
        </p:txBody>
      </p:sp>
    </p:spTree>
    <p:extLst>
      <p:ext uri="{BB962C8B-B14F-4D97-AF65-F5344CB8AC3E}">
        <p14:creationId xmlns:p14="http://schemas.microsoft.com/office/powerpoint/2010/main" val="4011805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70A51-EEA6-BC48-88F0-0F7F840BD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46539-D2C6-EBD5-551E-DD9D4B6DC666}"/>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34154FCD-C1DD-6E2D-D18B-C0A5DCACB1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EFE341-C274-06BE-D662-F11F2E1216E2}"/>
              </a:ext>
            </a:extLst>
          </p:cNvPr>
          <p:cNvSpPr>
            <a:spLocks noGrp="1"/>
          </p:cNvSpPr>
          <p:nvPr>
            <p:ph type="sldNum" sz="quarter" idx="5"/>
          </p:nvPr>
        </p:nvSpPr>
        <p:spPr/>
        <p:txBody>
          <a:bodyPr/>
          <a:lstStyle/>
          <a:p>
            <a:pPr>
              <a:defRPr/>
            </a:pPr>
            <a:fld id="{D30A6B05-8B6C-0F43-8621-FEF8CC185B09}" type="slidenum">
              <a:rPr lang="en-GB" altLang="en-US" smtClean="0"/>
              <a:pPr>
                <a:defRPr/>
              </a:pPr>
              <a:t>6</a:t>
            </a:fld>
            <a:endParaRPr lang="en-GB" altLang="en-US"/>
          </a:p>
        </p:txBody>
      </p:sp>
    </p:spTree>
    <p:extLst>
      <p:ext uri="{BB962C8B-B14F-4D97-AF65-F5344CB8AC3E}">
        <p14:creationId xmlns:p14="http://schemas.microsoft.com/office/powerpoint/2010/main" val="1746207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AFAD7-DE64-9BBC-0EDE-9741A2208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5DF34-8162-067C-32A7-B2F8B0E43C5B}"/>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E4C64968-0783-1775-2944-C6D4F07E15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B5274E-0902-338F-9392-C73AAD9E9658}"/>
              </a:ext>
            </a:extLst>
          </p:cNvPr>
          <p:cNvSpPr>
            <a:spLocks noGrp="1"/>
          </p:cNvSpPr>
          <p:nvPr>
            <p:ph type="sldNum" sz="quarter" idx="5"/>
          </p:nvPr>
        </p:nvSpPr>
        <p:spPr/>
        <p:txBody>
          <a:bodyPr/>
          <a:lstStyle/>
          <a:p>
            <a:pPr>
              <a:defRPr/>
            </a:pPr>
            <a:fld id="{D30A6B05-8B6C-0F43-8621-FEF8CC185B09}" type="slidenum">
              <a:rPr lang="en-GB" altLang="en-US" smtClean="0"/>
              <a:pPr>
                <a:defRPr/>
              </a:pPr>
              <a:t>7</a:t>
            </a:fld>
            <a:endParaRPr lang="en-GB" altLang="en-US"/>
          </a:p>
        </p:txBody>
      </p:sp>
    </p:spTree>
    <p:extLst>
      <p:ext uri="{BB962C8B-B14F-4D97-AF65-F5344CB8AC3E}">
        <p14:creationId xmlns:p14="http://schemas.microsoft.com/office/powerpoint/2010/main" val="3163127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E6E2-37D1-187E-F764-69C2EAE5E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36A47-3B01-F397-8A80-B2F66E9A7E2C}"/>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58464E91-6F40-D65A-6860-E4565CD4F4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A52F4B-A0A3-A921-4F2C-2C4604E8F457}"/>
              </a:ext>
            </a:extLst>
          </p:cNvPr>
          <p:cNvSpPr>
            <a:spLocks noGrp="1"/>
          </p:cNvSpPr>
          <p:nvPr>
            <p:ph type="sldNum" sz="quarter" idx="5"/>
          </p:nvPr>
        </p:nvSpPr>
        <p:spPr/>
        <p:txBody>
          <a:bodyPr/>
          <a:lstStyle/>
          <a:p>
            <a:pPr>
              <a:defRPr/>
            </a:pPr>
            <a:fld id="{D30A6B05-8B6C-0F43-8621-FEF8CC185B09}" type="slidenum">
              <a:rPr lang="en-GB" altLang="en-US" smtClean="0"/>
              <a:pPr>
                <a:defRPr/>
              </a:pPr>
              <a:t>8</a:t>
            </a:fld>
            <a:endParaRPr lang="en-GB" altLang="en-US"/>
          </a:p>
        </p:txBody>
      </p:sp>
    </p:spTree>
    <p:extLst>
      <p:ext uri="{BB962C8B-B14F-4D97-AF65-F5344CB8AC3E}">
        <p14:creationId xmlns:p14="http://schemas.microsoft.com/office/powerpoint/2010/main" val="3309642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DEA6D-DEEC-9C64-2556-5EA457A22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ADEC5-AFC3-FD54-6BAE-4A8CEA77EFB0}"/>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30F7D8F1-964F-3EEC-1B73-F4D4ADF61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2068BB-CB69-B100-E906-B4FE4B3B4E90}"/>
              </a:ext>
            </a:extLst>
          </p:cNvPr>
          <p:cNvSpPr>
            <a:spLocks noGrp="1"/>
          </p:cNvSpPr>
          <p:nvPr>
            <p:ph type="sldNum" sz="quarter" idx="5"/>
          </p:nvPr>
        </p:nvSpPr>
        <p:spPr/>
        <p:txBody>
          <a:bodyPr/>
          <a:lstStyle/>
          <a:p>
            <a:pPr>
              <a:defRPr/>
            </a:pPr>
            <a:fld id="{D30A6B05-8B6C-0F43-8621-FEF8CC185B09}" type="slidenum">
              <a:rPr lang="en-GB" altLang="en-US" smtClean="0"/>
              <a:pPr>
                <a:defRPr/>
              </a:pPr>
              <a:t>9</a:t>
            </a:fld>
            <a:endParaRPr lang="en-GB" altLang="en-US"/>
          </a:p>
        </p:txBody>
      </p:sp>
    </p:spTree>
    <p:extLst>
      <p:ext uri="{BB962C8B-B14F-4D97-AF65-F5344CB8AC3E}">
        <p14:creationId xmlns:p14="http://schemas.microsoft.com/office/powerpoint/2010/main" val="4004134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584" y="2420888"/>
            <a:ext cx="7772400" cy="1800200"/>
          </a:xfrm>
        </p:spPr>
        <p:txBody>
          <a:bodyPr/>
          <a:lstStyle>
            <a:lvl1pPr algn="l">
              <a:lnSpc>
                <a:spcPts val="5700"/>
              </a:lnSpc>
              <a:defRPr sz="5500">
                <a:solidFill>
                  <a:srgbClr val="1A4347"/>
                </a:solidFill>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827584" y="4247622"/>
            <a:ext cx="7198568" cy="1800201"/>
          </a:xfrm>
        </p:spPr>
        <p:txBody>
          <a:bodyPr/>
          <a:lstStyle>
            <a:lvl1pPr marL="0" indent="0" algn="l">
              <a:lnSpc>
                <a:spcPts val="3200"/>
              </a:lnSpc>
              <a:buNone/>
              <a:defRPr sz="3500" b="1">
                <a:solidFill>
                  <a:srgbClr val="617B7E"/>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 goes here</a:t>
            </a:r>
            <a:endParaRPr lang="en-GB" dirty="0"/>
          </a:p>
        </p:txBody>
      </p:sp>
    </p:spTree>
    <p:extLst>
      <p:ext uri="{BB962C8B-B14F-4D97-AF65-F5344CB8AC3E}">
        <p14:creationId xmlns:p14="http://schemas.microsoft.com/office/powerpoint/2010/main" val="194325361"/>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56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65610556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84676928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1509606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1943100" cy="4876800"/>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381000"/>
            <a:ext cx="5676900" cy="4876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090542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58975"/>
            <a:ext cx="7772400" cy="1470025"/>
          </a:xfrm>
        </p:spPr>
        <p:txBody>
          <a:bodyPr/>
          <a:lstStyle>
            <a:lvl1pPr algn="ctr">
              <a:defRPr sz="3400">
                <a:solidFill>
                  <a:srgbClr val="223982"/>
                </a:solidFill>
              </a:defRPr>
            </a:lvl1pPr>
          </a:lstStyle>
          <a:p>
            <a:r>
              <a:rPr lang="en-GB"/>
              <a:t>Click to edit Master title style</a:t>
            </a:r>
            <a:endParaRPr lang="en-GB" dirty="0"/>
          </a:p>
        </p:txBody>
      </p:sp>
      <p:sp>
        <p:nvSpPr>
          <p:cNvPr id="3" name="Subtitle 2"/>
          <p:cNvSpPr>
            <a:spLocks noGrp="1"/>
          </p:cNvSpPr>
          <p:nvPr>
            <p:ph type="subTitle" idx="1"/>
          </p:nvPr>
        </p:nvSpPr>
        <p:spPr>
          <a:xfrm>
            <a:off x="1371600" y="3581400"/>
            <a:ext cx="6400800" cy="1752600"/>
          </a:xfrm>
        </p:spPr>
        <p:txBody>
          <a:bodyPr/>
          <a:lstStyle>
            <a:lvl1pPr marL="0" indent="0" algn="ctr">
              <a:buNone/>
              <a:defRPr>
                <a:solidFill>
                  <a:srgbClr val="223982"/>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GB" dirty="0"/>
          </a:p>
        </p:txBody>
      </p:sp>
    </p:spTree>
    <p:extLst>
      <p:ext uri="{BB962C8B-B14F-4D97-AF65-F5344CB8AC3E}">
        <p14:creationId xmlns:p14="http://schemas.microsoft.com/office/powerpoint/2010/main" val="36299991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3DC0-0718-A14F-82D8-59ACB0D4158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8754246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0040" y="890718"/>
            <a:ext cx="7412360" cy="648072"/>
          </a:xfrm>
        </p:spPr>
        <p:txBody>
          <a:bodyPr/>
          <a:lstStyle>
            <a:lvl1pPr>
              <a:lnSpc>
                <a:spcPts val="3820"/>
              </a:lnSpc>
              <a:defRPr sz="3600"/>
            </a:lvl1pPr>
          </a:lstStyle>
          <a:p>
            <a:r>
              <a:rPr lang="en-GB"/>
              <a:t>Click to edit Master title style</a:t>
            </a:r>
            <a:endParaRPr lang="en-GB" dirty="0"/>
          </a:p>
        </p:txBody>
      </p:sp>
      <p:sp>
        <p:nvSpPr>
          <p:cNvPr id="3" name="Content Placeholder 2"/>
          <p:cNvSpPr>
            <a:spLocks noGrp="1"/>
          </p:cNvSpPr>
          <p:nvPr>
            <p:ph idx="1"/>
          </p:nvPr>
        </p:nvSpPr>
        <p:spPr>
          <a:xfrm>
            <a:off x="805045" y="1501197"/>
            <a:ext cx="7412360" cy="3733800"/>
          </a:xfrm>
        </p:spPr>
        <p:txBody>
          <a:bodyPr/>
          <a:lstStyle>
            <a:lvl1pPr>
              <a:lnSpc>
                <a:spcPts val="2660"/>
              </a:lnSpc>
              <a:spcBef>
                <a:spcPts val="0"/>
              </a:spcBef>
              <a:spcAft>
                <a:spcPts val="1000"/>
              </a:spcAft>
              <a:defRPr sz="23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089598974"/>
      </p:ext>
    </p:extLst>
  </p:cSld>
  <p:clrMapOvr>
    <a:masterClrMapping/>
  </p:clrMapOvr>
  <p:transition spd="med"/>
  <p:extLst>
    <p:ext uri="{DCECCB84-F9BA-43D5-87BE-67443E8EF086}">
      <p15:sldGuideLst xmlns:p15="http://schemas.microsoft.com/office/powerpoint/2012/main">
        <p15:guide id="1" orient="horz" pos="845" userDrawn="1">
          <p15:clr>
            <a:srgbClr val="FBAE40"/>
          </p15:clr>
        </p15:guide>
        <p15:guide id="2" pos="3061" userDrawn="1">
          <p15:clr>
            <a:srgbClr val="FBAE40"/>
          </p15:clr>
        </p15:guide>
        <p15:guide id="3" orient="horz" pos="113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34987717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609600" y="15240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572000" y="15240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85093504"/>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962140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87921867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8658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7" name="Rectangle 20">
            <a:extLst>
              <a:ext uri="{FF2B5EF4-FFF2-40B4-BE49-F238E27FC236}">
                <a16:creationId xmlns:a16="http://schemas.microsoft.com/office/drawing/2014/main" id="{9EF98E9A-3191-7E47-AFA5-0104ECDDEABD}"/>
              </a:ext>
            </a:extLst>
          </p:cNvPr>
          <p:cNvSpPr>
            <a:spLocks noGrp="1" noChangeArrowheads="1"/>
          </p:cNvSpPr>
          <p:nvPr>
            <p:ph type="title"/>
          </p:nvPr>
        </p:nvSpPr>
        <p:spPr bwMode="auto">
          <a:xfrm>
            <a:off x="760040" y="840526"/>
            <a:ext cx="74123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dirty="0"/>
          </a:p>
        </p:txBody>
      </p:sp>
      <p:sp>
        <p:nvSpPr>
          <p:cNvPr id="1028" name="Rectangle 21">
            <a:extLst>
              <a:ext uri="{FF2B5EF4-FFF2-40B4-BE49-F238E27FC236}">
                <a16:creationId xmlns:a16="http://schemas.microsoft.com/office/drawing/2014/main" id="{97018CFF-EE9A-4A4A-A1A6-CB2EB17116DE}"/>
              </a:ext>
            </a:extLst>
          </p:cNvPr>
          <p:cNvSpPr>
            <a:spLocks noGrp="1" noChangeArrowheads="1"/>
          </p:cNvSpPr>
          <p:nvPr>
            <p:ph type="body" idx="1"/>
          </p:nvPr>
        </p:nvSpPr>
        <p:spPr bwMode="auto">
          <a:xfrm>
            <a:off x="760040" y="1983526"/>
            <a:ext cx="741236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73" r:id="rId2"/>
    <p:sldLayoutId id="214748367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spd="med"/>
  <p:txStyles>
    <p:titleStyle>
      <a:lvl1pPr algn="l" rtl="0" eaLnBrk="1" fontAlgn="base" hangingPunct="1">
        <a:spcBef>
          <a:spcPct val="0"/>
        </a:spcBef>
        <a:spcAft>
          <a:spcPct val="0"/>
        </a:spcAft>
        <a:defRPr sz="3200" b="1" baseline="0">
          <a:solidFill>
            <a:srgbClr val="1A4347"/>
          </a:solidFill>
          <a:latin typeface="Arial" panose="020B0604020202020204" pitchFamily="34" charset="0"/>
          <a:ea typeface="+mj-ea"/>
          <a:cs typeface="+mj-cs"/>
        </a:defRPr>
      </a:lvl1pPr>
      <a:lvl2pPr algn="l" rtl="0" eaLnBrk="1" fontAlgn="base" hangingPunct="1">
        <a:spcBef>
          <a:spcPct val="0"/>
        </a:spcBef>
        <a:spcAft>
          <a:spcPct val="0"/>
        </a:spcAft>
        <a:defRPr sz="2400" b="1">
          <a:solidFill>
            <a:srgbClr val="004C98"/>
          </a:solidFill>
          <a:latin typeface="Arial" charset="0"/>
        </a:defRPr>
      </a:lvl2pPr>
      <a:lvl3pPr algn="l" rtl="0" eaLnBrk="1" fontAlgn="base" hangingPunct="1">
        <a:spcBef>
          <a:spcPct val="0"/>
        </a:spcBef>
        <a:spcAft>
          <a:spcPct val="0"/>
        </a:spcAft>
        <a:defRPr sz="2400" b="1">
          <a:solidFill>
            <a:srgbClr val="004C98"/>
          </a:solidFill>
          <a:latin typeface="Arial" charset="0"/>
        </a:defRPr>
      </a:lvl3pPr>
      <a:lvl4pPr algn="l" rtl="0" eaLnBrk="1" fontAlgn="base" hangingPunct="1">
        <a:spcBef>
          <a:spcPct val="0"/>
        </a:spcBef>
        <a:spcAft>
          <a:spcPct val="0"/>
        </a:spcAft>
        <a:defRPr sz="2400" b="1">
          <a:solidFill>
            <a:srgbClr val="004C98"/>
          </a:solidFill>
          <a:latin typeface="Arial" charset="0"/>
        </a:defRPr>
      </a:lvl4pPr>
      <a:lvl5pPr algn="l" rtl="0" eaLnBrk="1" fontAlgn="base" hangingPunct="1">
        <a:spcBef>
          <a:spcPct val="0"/>
        </a:spcBef>
        <a:spcAft>
          <a:spcPct val="0"/>
        </a:spcAft>
        <a:defRPr sz="2400" b="1">
          <a:solidFill>
            <a:srgbClr val="004C98"/>
          </a:solidFill>
          <a:latin typeface="Arial" charset="0"/>
        </a:defRPr>
      </a:lvl5pPr>
      <a:lvl6pPr marL="457200" algn="l" rtl="0" eaLnBrk="1" fontAlgn="base" hangingPunct="1">
        <a:spcBef>
          <a:spcPct val="0"/>
        </a:spcBef>
        <a:spcAft>
          <a:spcPct val="0"/>
        </a:spcAft>
        <a:defRPr sz="2400" b="1">
          <a:solidFill>
            <a:srgbClr val="004C98"/>
          </a:solidFill>
          <a:latin typeface="Arial" charset="0"/>
        </a:defRPr>
      </a:lvl6pPr>
      <a:lvl7pPr marL="914400" algn="l" rtl="0" eaLnBrk="1" fontAlgn="base" hangingPunct="1">
        <a:spcBef>
          <a:spcPct val="0"/>
        </a:spcBef>
        <a:spcAft>
          <a:spcPct val="0"/>
        </a:spcAft>
        <a:defRPr sz="2400" b="1">
          <a:solidFill>
            <a:srgbClr val="004C98"/>
          </a:solidFill>
          <a:latin typeface="Arial" charset="0"/>
        </a:defRPr>
      </a:lvl7pPr>
      <a:lvl8pPr marL="1371600" algn="l" rtl="0" eaLnBrk="1" fontAlgn="base" hangingPunct="1">
        <a:spcBef>
          <a:spcPct val="0"/>
        </a:spcBef>
        <a:spcAft>
          <a:spcPct val="0"/>
        </a:spcAft>
        <a:defRPr sz="2400" b="1">
          <a:solidFill>
            <a:srgbClr val="004C98"/>
          </a:solidFill>
          <a:latin typeface="Arial" charset="0"/>
        </a:defRPr>
      </a:lvl8pPr>
      <a:lvl9pPr marL="1828800" algn="l" rtl="0" eaLnBrk="1" fontAlgn="base" hangingPunct="1">
        <a:spcBef>
          <a:spcPct val="0"/>
        </a:spcBef>
        <a:spcAft>
          <a:spcPct val="0"/>
        </a:spcAft>
        <a:defRPr sz="2400" b="1">
          <a:solidFill>
            <a:srgbClr val="004C98"/>
          </a:solidFill>
          <a:latin typeface="Arial" charset="0"/>
        </a:defRPr>
      </a:lvl9pPr>
    </p:titleStyle>
    <p:bodyStyle>
      <a:lvl1pPr marL="342900" indent="-342900" algn="l" rtl="0" eaLnBrk="1" fontAlgn="base" hangingPunct="1">
        <a:spcBef>
          <a:spcPct val="20000"/>
        </a:spcBef>
        <a:spcAft>
          <a:spcPct val="0"/>
        </a:spcAft>
        <a:buChar char="•"/>
        <a:defRPr baseline="0">
          <a:solidFill>
            <a:srgbClr val="1A4347"/>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baseline="0">
          <a:solidFill>
            <a:srgbClr val="1A4347"/>
          </a:solidFill>
          <a:latin typeface="Arial" panose="020B0604020202020204" pitchFamily="34" charset="0"/>
        </a:defRPr>
      </a:lvl2pPr>
      <a:lvl3pPr marL="1143000" indent="-228600" algn="l" rtl="0" eaLnBrk="1" fontAlgn="base" hangingPunct="1">
        <a:spcBef>
          <a:spcPct val="20000"/>
        </a:spcBef>
        <a:spcAft>
          <a:spcPct val="0"/>
        </a:spcAft>
        <a:buChar char="•"/>
        <a:defRPr baseline="0">
          <a:solidFill>
            <a:srgbClr val="1A4347"/>
          </a:solidFill>
          <a:latin typeface="Arial" panose="020B0604020202020204" pitchFamily="34" charset="0"/>
        </a:defRPr>
      </a:lvl3pPr>
      <a:lvl4pPr marL="1600200" indent="-228600" algn="l" rtl="0" eaLnBrk="1" fontAlgn="base" hangingPunct="1">
        <a:spcBef>
          <a:spcPct val="20000"/>
        </a:spcBef>
        <a:spcAft>
          <a:spcPct val="0"/>
        </a:spcAft>
        <a:buChar char="–"/>
        <a:defRPr baseline="0">
          <a:solidFill>
            <a:srgbClr val="1A4347"/>
          </a:solidFill>
          <a:latin typeface="Arial" panose="020B0604020202020204" pitchFamily="34" charset="0"/>
        </a:defRPr>
      </a:lvl4pPr>
      <a:lvl5pPr marL="2057400" indent="-228600" algn="l" rtl="0" eaLnBrk="1" fontAlgn="base" hangingPunct="1">
        <a:spcBef>
          <a:spcPct val="20000"/>
        </a:spcBef>
        <a:spcAft>
          <a:spcPct val="0"/>
        </a:spcAft>
        <a:buChar char="»"/>
        <a:defRPr baseline="0">
          <a:solidFill>
            <a:srgbClr val="1A4347"/>
          </a:solidFill>
          <a:latin typeface="Arial" panose="020B0604020202020204" pitchFamily="34"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bbc.co.uk/teach/class-clips-video/articles/zd8py9q"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9683FB1-70FD-AF7E-F208-46B70792103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F96D5D8-5D2C-18E5-C173-1C61FB75557D}"/>
              </a:ext>
            </a:extLst>
          </p:cNvPr>
          <p:cNvPicPr>
            <a:picLocks noChangeAspect="1"/>
          </p:cNvPicPr>
          <p:nvPr/>
        </p:nvPicPr>
        <p:blipFill>
          <a:blip r:embed="rId4"/>
          <a:stretch>
            <a:fillRect/>
          </a:stretch>
        </p:blipFill>
        <p:spPr>
          <a:xfrm>
            <a:off x="534305" y="487203"/>
            <a:ext cx="3350330" cy="2090495"/>
          </a:xfrm>
          <a:prstGeom prst="rect">
            <a:avLst/>
          </a:prstGeom>
        </p:spPr>
      </p:pic>
      <p:sp>
        <p:nvSpPr>
          <p:cNvPr id="2" name="Title 1">
            <a:extLst>
              <a:ext uri="{FF2B5EF4-FFF2-40B4-BE49-F238E27FC236}">
                <a16:creationId xmlns:a16="http://schemas.microsoft.com/office/drawing/2014/main" id="{4D60A0C3-7942-822C-6128-93DC47B28CF4}"/>
              </a:ext>
            </a:extLst>
          </p:cNvPr>
          <p:cNvSpPr>
            <a:spLocks noGrp="1"/>
          </p:cNvSpPr>
          <p:nvPr>
            <p:ph type="ctrTitle"/>
          </p:nvPr>
        </p:nvSpPr>
        <p:spPr>
          <a:xfrm>
            <a:off x="805771" y="2685624"/>
            <a:ext cx="5971474" cy="1797358"/>
          </a:xfrm>
        </p:spPr>
        <p:txBody>
          <a:bodyPr/>
          <a:lstStyle/>
          <a:p>
            <a:r>
              <a:rPr lang="en-GB" dirty="0"/>
              <a:t>Interdependence and pollination</a:t>
            </a:r>
          </a:p>
        </p:txBody>
      </p:sp>
      <p:sp>
        <p:nvSpPr>
          <p:cNvPr id="3" name="Subtitle 2">
            <a:extLst>
              <a:ext uri="{FF2B5EF4-FFF2-40B4-BE49-F238E27FC236}">
                <a16:creationId xmlns:a16="http://schemas.microsoft.com/office/drawing/2014/main" id="{7CC0DDD1-7053-E72C-B3D9-5B18706494E0}"/>
              </a:ext>
            </a:extLst>
          </p:cNvPr>
          <p:cNvSpPr>
            <a:spLocks noGrp="1"/>
          </p:cNvSpPr>
          <p:nvPr>
            <p:ph type="subTitle" idx="1"/>
          </p:nvPr>
        </p:nvSpPr>
        <p:spPr>
          <a:xfrm>
            <a:off x="805771" y="4509120"/>
            <a:ext cx="5090437" cy="1440160"/>
          </a:xfrm>
        </p:spPr>
        <p:txBody>
          <a:bodyPr/>
          <a:lstStyle/>
          <a:p>
            <a:r>
              <a:rPr lang="en-GB" altLang="en-US" sz="2800" dirty="0"/>
              <a:t>A session from the ecology service supporting the</a:t>
            </a:r>
            <a:br>
              <a:rPr lang="en-GB" altLang="en-US" sz="2800" dirty="0"/>
            </a:br>
            <a:r>
              <a:rPr lang="en-GB" altLang="en-US" sz="2800" dirty="0"/>
              <a:t>Bee Superhighway</a:t>
            </a:r>
          </a:p>
          <a:p>
            <a:endParaRPr lang="en-GB" dirty="0"/>
          </a:p>
        </p:txBody>
      </p:sp>
      <p:sp>
        <p:nvSpPr>
          <p:cNvPr id="4" name="TextBox 3">
            <a:extLst>
              <a:ext uri="{FF2B5EF4-FFF2-40B4-BE49-F238E27FC236}">
                <a16:creationId xmlns:a16="http://schemas.microsoft.com/office/drawing/2014/main" id="{AE6EE4E0-6A84-1A7F-3B23-0CC8754317B2}"/>
              </a:ext>
            </a:extLst>
          </p:cNvPr>
          <p:cNvSpPr txBox="1"/>
          <p:nvPr/>
        </p:nvSpPr>
        <p:spPr>
          <a:xfrm>
            <a:off x="395536" y="6237312"/>
            <a:ext cx="5328592" cy="2000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700" dirty="0">
                <a:solidFill>
                  <a:srgbClr val="617B7E"/>
                </a:solidFill>
                <a:effectLst/>
                <a:latin typeface="Arial" panose="020B0604020202020204" pitchFamily="34" charset="0"/>
                <a:cs typeface="Arial" panose="020B0604020202020204" pitchFamily="34" charset="0"/>
              </a:rPr>
              <a:t>Page 1 of 10 | </a:t>
            </a:r>
            <a:r>
              <a:rPr lang="en-GB" sz="700" dirty="0">
                <a:solidFill>
                  <a:srgbClr val="617B7E"/>
                </a:solidFill>
                <a:cs typeface="Arial" panose="020B0604020202020204" pitchFamily="34" charset="0"/>
              </a:rPr>
              <a:t>Interdependence and pollination</a:t>
            </a:r>
            <a:endParaRPr lang="en-GB" sz="700" dirty="0">
              <a:solidFill>
                <a:srgbClr val="617B7E"/>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164456B-4D28-12A1-CD0E-E629D2970140}"/>
              </a:ext>
            </a:extLst>
          </p:cNvPr>
          <p:cNvPicPr>
            <a:picLocks noChangeAspect="1"/>
          </p:cNvPicPr>
          <p:nvPr/>
        </p:nvPicPr>
        <p:blipFill>
          <a:blip r:embed="rId5"/>
          <a:stretch>
            <a:fillRect/>
          </a:stretch>
        </p:blipFill>
        <p:spPr>
          <a:xfrm>
            <a:off x="1736685" y="188640"/>
            <a:ext cx="2736275" cy="2681550"/>
          </a:xfrm>
          <a:prstGeom prst="rect">
            <a:avLst/>
          </a:prstGeom>
        </p:spPr>
      </p:pic>
    </p:spTree>
    <p:extLst>
      <p:ext uri="{BB962C8B-B14F-4D97-AF65-F5344CB8AC3E}">
        <p14:creationId xmlns:p14="http://schemas.microsoft.com/office/powerpoint/2010/main" val="8886479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85C4CBA-A256-E579-98DB-859A6914A1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20098F4-D2AC-3871-F9D6-24F8D2421C47}"/>
              </a:ext>
            </a:extLst>
          </p:cNvPr>
          <p:cNvSpPr txBox="1"/>
          <p:nvPr/>
        </p:nvSpPr>
        <p:spPr>
          <a:xfrm>
            <a:off x="395536" y="6237312"/>
            <a:ext cx="5328592" cy="2000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700" dirty="0">
                <a:solidFill>
                  <a:srgbClr val="617B7E"/>
                </a:solidFill>
                <a:effectLst/>
                <a:latin typeface="Arial" panose="020B0604020202020204" pitchFamily="34" charset="0"/>
                <a:cs typeface="Arial" panose="020B0604020202020204" pitchFamily="34" charset="0"/>
              </a:rPr>
              <a:t>Page 10 of 10 | </a:t>
            </a:r>
            <a:r>
              <a:rPr lang="en-GB" sz="700" dirty="0">
                <a:solidFill>
                  <a:srgbClr val="617B7E"/>
                </a:solidFill>
                <a:cs typeface="Arial" panose="020B0604020202020204" pitchFamily="34" charset="0"/>
              </a:rPr>
              <a:t>Interdependence and pollination</a:t>
            </a:r>
            <a:endParaRPr lang="en-GB" sz="700" dirty="0">
              <a:solidFill>
                <a:srgbClr val="617B7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0571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DC9F3D-F327-F187-C1E0-C5DBA2EB4FCA}"/>
              </a:ext>
            </a:extLst>
          </p:cNvPr>
          <p:cNvSpPr txBox="1"/>
          <p:nvPr/>
        </p:nvSpPr>
        <p:spPr>
          <a:xfrm>
            <a:off x="395536" y="6237312"/>
            <a:ext cx="5328592" cy="2000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700" dirty="0">
                <a:solidFill>
                  <a:srgbClr val="617B7E"/>
                </a:solidFill>
                <a:effectLst/>
                <a:latin typeface="Arial" panose="020B0604020202020204" pitchFamily="34" charset="0"/>
                <a:cs typeface="Arial" panose="020B0604020202020204" pitchFamily="34" charset="0"/>
              </a:rPr>
              <a:t>Page 2 of 10 | </a:t>
            </a:r>
            <a:r>
              <a:rPr lang="en-GB" sz="700" dirty="0">
                <a:solidFill>
                  <a:srgbClr val="617B7E"/>
                </a:solidFill>
                <a:cs typeface="Arial" panose="020B0604020202020204" pitchFamily="34" charset="0"/>
              </a:rPr>
              <a:t>Interdependence and pollination</a:t>
            </a:r>
            <a:endParaRPr lang="en-GB" sz="700" dirty="0">
              <a:solidFill>
                <a:srgbClr val="617B7E"/>
              </a:solidFill>
              <a:effectLst/>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0DEAE8E6-9EC8-296D-75B6-96BF943F3748}"/>
              </a:ext>
            </a:extLst>
          </p:cNvPr>
          <p:cNvSpPr>
            <a:spLocks noGrp="1"/>
          </p:cNvSpPr>
          <p:nvPr>
            <p:ph type="title"/>
          </p:nvPr>
        </p:nvSpPr>
        <p:spPr>
          <a:xfrm>
            <a:off x="805045" y="890718"/>
            <a:ext cx="7412360" cy="648072"/>
          </a:xfrm>
        </p:spPr>
        <p:txBody>
          <a:bodyPr/>
          <a:lstStyle/>
          <a:p>
            <a:r>
              <a:rPr lang="en-US" dirty="0"/>
              <a:t>Interdependence and pollination</a:t>
            </a:r>
          </a:p>
        </p:txBody>
      </p:sp>
      <p:sp>
        <p:nvSpPr>
          <p:cNvPr id="7" name="Content Placeholder 6">
            <a:extLst>
              <a:ext uri="{FF2B5EF4-FFF2-40B4-BE49-F238E27FC236}">
                <a16:creationId xmlns:a16="http://schemas.microsoft.com/office/drawing/2014/main" id="{8723DAB0-9E2A-E267-AD71-CDE83506C1FA}"/>
              </a:ext>
            </a:extLst>
          </p:cNvPr>
          <p:cNvSpPr>
            <a:spLocks noGrp="1"/>
          </p:cNvSpPr>
          <p:nvPr>
            <p:ph idx="1"/>
          </p:nvPr>
        </p:nvSpPr>
        <p:spPr>
          <a:xfrm>
            <a:off x="805045" y="1501197"/>
            <a:ext cx="7637385" cy="2530870"/>
          </a:xfrm>
        </p:spPr>
        <p:txBody>
          <a:bodyPr/>
          <a:lstStyle/>
          <a:p>
            <a:pPr marL="0" indent="0">
              <a:buNone/>
            </a:pPr>
            <a:r>
              <a:rPr lang="en-US" b="1" dirty="0"/>
              <a:t>Aim:</a:t>
            </a:r>
            <a:br>
              <a:rPr lang="en-US" b="1" dirty="0"/>
            </a:br>
            <a:r>
              <a:rPr lang="en-US" dirty="0"/>
              <a:t>To understand how communities of organisms are interdependent on each other through processes such</a:t>
            </a:r>
            <a:br>
              <a:rPr lang="en-US" dirty="0"/>
            </a:br>
            <a:r>
              <a:rPr lang="en-US" dirty="0"/>
              <a:t>as pollination, and how humans rely on this.</a:t>
            </a:r>
          </a:p>
          <a:p>
            <a:pPr marL="0" indent="0">
              <a:buNone/>
            </a:pPr>
            <a:r>
              <a:rPr lang="en-US" b="1" dirty="0"/>
              <a:t>Do now:</a:t>
            </a:r>
            <a:br>
              <a:rPr lang="en-US" b="1" dirty="0"/>
            </a:br>
            <a:r>
              <a:rPr lang="en-US" dirty="0"/>
              <a:t>Can you think of five or more animals that pollinate?</a:t>
            </a:r>
          </a:p>
        </p:txBody>
      </p:sp>
      <p:pic>
        <p:nvPicPr>
          <p:cNvPr id="3" name="Picture 2">
            <a:extLst>
              <a:ext uri="{FF2B5EF4-FFF2-40B4-BE49-F238E27FC236}">
                <a16:creationId xmlns:a16="http://schemas.microsoft.com/office/drawing/2014/main" id="{CB8D950B-75F5-D920-3053-E2A038927C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4948" y="3744035"/>
            <a:ext cx="3917212" cy="3115336"/>
          </a:xfrm>
          <a:prstGeom prst="rect">
            <a:avLst/>
          </a:prstGeom>
        </p:spPr>
      </p:pic>
    </p:spTree>
    <p:extLst>
      <p:ext uri="{BB962C8B-B14F-4D97-AF65-F5344CB8AC3E}">
        <p14:creationId xmlns:p14="http://schemas.microsoft.com/office/powerpoint/2010/main" val="390129625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6B231-78F6-5777-76CC-2A90854AF89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526206-6960-B0FA-F508-CA573F56232F}"/>
              </a:ext>
            </a:extLst>
          </p:cNvPr>
          <p:cNvSpPr txBox="1"/>
          <p:nvPr/>
        </p:nvSpPr>
        <p:spPr>
          <a:xfrm>
            <a:off x="395536" y="6237312"/>
            <a:ext cx="2520280" cy="2000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700" dirty="0">
                <a:solidFill>
                  <a:srgbClr val="617B7E"/>
                </a:solidFill>
                <a:effectLst/>
                <a:latin typeface="Arial" panose="020B0604020202020204" pitchFamily="34" charset="0"/>
                <a:cs typeface="Arial" panose="020B0604020202020204" pitchFamily="34" charset="0"/>
              </a:rPr>
              <a:t>Page 3 of 10 | </a:t>
            </a:r>
            <a:r>
              <a:rPr lang="en-GB" sz="700" dirty="0">
                <a:solidFill>
                  <a:srgbClr val="617B7E"/>
                </a:solidFill>
                <a:cs typeface="Arial" panose="020B0604020202020204" pitchFamily="34" charset="0"/>
              </a:rPr>
              <a:t>Interdependence and pollination</a:t>
            </a:r>
            <a:endParaRPr lang="en-GB" sz="700" dirty="0">
              <a:solidFill>
                <a:srgbClr val="617B7E"/>
              </a:solidFill>
              <a:effectLst/>
              <a:latin typeface="Arial" panose="020B0604020202020204" pitchFamily="34" charset="0"/>
              <a:cs typeface="Arial" panose="020B0604020202020204" pitchFamily="34" charset="0"/>
            </a:endParaRPr>
          </a:p>
        </p:txBody>
      </p:sp>
      <p:sp>
        <p:nvSpPr>
          <p:cNvPr id="17" name="Title 16">
            <a:extLst>
              <a:ext uri="{FF2B5EF4-FFF2-40B4-BE49-F238E27FC236}">
                <a16:creationId xmlns:a16="http://schemas.microsoft.com/office/drawing/2014/main" id="{91F04376-72C9-054D-E6C3-F01C49D34B20}"/>
              </a:ext>
            </a:extLst>
          </p:cNvPr>
          <p:cNvSpPr>
            <a:spLocks noGrp="1"/>
          </p:cNvSpPr>
          <p:nvPr>
            <p:ph type="title"/>
          </p:nvPr>
        </p:nvSpPr>
        <p:spPr/>
        <p:txBody>
          <a:bodyPr/>
          <a:lstStyle/>
          <a:p>
            <a:r>
              <a:rPr lang="en-GB" dirty="0"/>
              <a:t>Starter</a:t>
            </a:r>
            <a:endParaRPr lang="en-US" dirty="0"/>
          </a:p>
        </p:txBody>
      </p:sp>
      <p:sp>
        <p:nvSpPr>
          <p:cNvPr id="2" name="Content Placeholder 1">
            <a:extLst>
              <a:ext uri="{FF2B5EF4-FFF2-40B4-BE49-F238E27FC236}">
                <a16:creationId xmlns:a16="http://schemas.microsoft.com/office/drawing/2014/main" id="{19BAC8CC-1CFA-3C96-F189-DD10F8A3A138}"/>
              </a:ext>
            </a:extLst>
          </p:cNvPr>
          <p:cNvSpPr>
            <a:spLocks noGrp="1"/>
          </p:cNvSpPr>
          <p:nvPr>
            <p:ph idx="1"/>
          </p:nvPr>
        </p:nvSpPr>
        <p:spPr>
          <a:xfrm>
            <a:off x="805045" y="1501197"/>
            <a:ext cx="7412360" cy="648072"/>
          </a:xfrm>
        </p:spPr>
        <p:txBody>
          <a:bodyPr/>
          <a:lstStyle/>
          <a:p>
            <a:pPr marL="0" indent="0">
              <a:buNone/>
            </a:pPr>
            <a:r>
              <a:rPr lang="en-US" b="1" dirty="0"/>
              <a:t>Mind map: </a:t>
            </a:r>
            <a:r>
              <a:rPr lang="en-US" dirty="0"/>
              <a:t>How are humans reliant on nature?</a:t>
            </a:r>
          </a:p>
        </p:txBody>
      </p:sp>
      <p:pic>
        <p:nvPicPr>
          <p:cNvPr id="6" name="Picture 5" descr="A collage of different pictures of nature&#10;&#10;AI-generated content may be incorrect.">
            <a:extLst>
              <a:ext uri="{FF2B5EF4-FFF2-40B4-BE49-F238E27FC236}">
                <a16:creationId xmlns:a16="http://schemas.microsoft.com/office/drawing/2014/main" id="{C673C316-0FED-2D6E-DC6E-9A75A4136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28" y="2147684"/>
            <a:ext cx="7351082" cy="3778046"/>
          </a:xfrm>
          <a:prstGeom prst="rect">
            <a:avLst/>
          </a:prstGeom>
        </p:spPr>
      </p:pic>
      <p:pic>
        <p:nvPicPr>
          <p:cNvPr id="7" name="Picture 6" descr="A logo with a bee&#10;&#10;AI-generated content may be incorrect.">
            <a:extLst>
              <a:ext uri="{FF2B5EF4-FFF2-40B4-BE49-F238E27FC236}">
                <a16:creationId xmlns:a16="http://schemas.microsoft.com/office/drawing/2014/main" id="{B69680B2-930E-4A92-E0BA-00C590AEA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250" y="4702788"/>
            <a:ext cx="1575175" cy="1468834"/>
          </a:xfrm>
          <a:prstGeom prst="rect">
            <a:avLst/>
          </a:prstGeom>
        </p:spPr>
      </p:pic>
    </p:spTree>
    <p:extLst>
      <p:ext uri="{BB962C8B-B14F-4D97-AF65-F5344CB8AC3E}">
        <p14:creationId xmlns:p14="http://schemas.microsoft.com/office/powerpoint/2010/main" val="126447110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1CF6D-735F-AD07-2D43-22BD7A36480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FE5DEE0-7BEF-DC30-6B33-3A62B93FFE9B}"/>
              </a:ext>
            </a:extLst>
          </p:cNvPr>
          <p:cNvSpPr txBox="1"/>
          <p:nvPr/>
        </p:nvSpPr>
        <p:spPr>
          <a:xfrm>
            <a:off x="395536" y="6237312"/>
            <a:ext cx="2520280" cy="2000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700" dirty="0">
                <a:solidFill>
                  <a:srgbClr val="617B7E"/>
                </a:solidFill>
                <a:effectLst/>
                <a:latin typeface="Arial" panose="020B0604020202020204" pitchFamily="34" charset="0"/>
                <a:cs typeface="Arial" panose="020B0604020202020204" pitchFamily="34" charset="0"/>
              </a:rPr>
              <a:t>Page 4 of 10 | </a:t>
            </a:r>
            <a:r>
              <a:rPr lang="en-GB" sz="700" dirty="0">
                <a:solidFill>
                  <a:srgbClr val="617B7E"/>
                </a:solidFill>
                <a:cs typeface="Arial" panose="020B0604020202020204" pitchFamily="34" charset="0"/>
              </a:rPr>
              <a:t>Interdependence and pollination</a:t>
            </a:r>
            <a:endParaRPr lang="en-GB" sz="700" dirty="0">
              <a:solidFill>
                <a:srgbClr val="617B7E"/>
              </a:solidFill>
              <a:effectLst/>
              <a:latin typeface="Arial" panose="020B0604020202020204" pitchFamily="34" charset="0"/>
              <a:cs typeface="Arial" panose="020B0604020202020204" pitchFamily="34" charset="0"/>
            </a:endParaRPr>
          </a:p>
        </p:txBody>
      </p:sp>
      <p:sp>
        <p:nvSpPr>
          <p:cNvPr id="17" name="Title 16">
            <a:extLst>
              <a:ext uri="{FF2B5EF4-FFF2-40B4-BE49-F238E27FC236}">
                <a16:creationId xmlns:a16="http://schemas.microsoft.com/office/drawing/2014/main" id="{E927E330-3C19-A8EE-429F-36A884264977}"/>
              </a:ext>
            </a:extLst>
          </p:cNvPr>
          <p:cNvSpPr>
            <a:spLocks noGrp="1"/>
          </p:cNvSpPr>
          <p:nvPr>
            <p:ph type="title"/>
          </p:nvPr>
        </p:nvSpPr>
        <p:spPr>
          <a:xfrm>
            <a:off x="805045" y="890718"/>
            <a:ext cx="7412360" cy="648072"/>
          </a:xfrm>
        </p:spPr>
        <p:txBody>
          <a:bodyPr/>
          <a:lstStyle/>
          <a:p>
            <a:r>
              <a:rPr lang="en-GB" dirty="0"/>
              <a:t>Interdependence</a:t>
            </a:r>
            <a:endParaRPr lang="en-US" dirty="0"/>
          </a:p>
        </p:txBody>
      </p:sp>
      <p:sp>
        <p:nvSpPr>
          <p:cNvPr id="2" name="Content Placeholder 1">
            <a:extLst>
              <a:ext uri="{FF2B5EF4-FFF2-40B4-BE49-F238E27FC236}">
                <a16:creationId xmlns:a16="http://schemas.microsoft.com/office/drawing/2014/main" id="{8842AC39-C8F2-6DB6-08A4-EB5766D9A447}"/>
              </a:ext>
            </a:extLst>
          </p:cNvPr>
          <p:cNvSpPr>
            <a:spLocks noGrp="1"/>
          </p:cNvSpPr>
          <p:nvPr>
            <p:ph idx="1"/>
          </p:nvPr>
        </p:nvSpPr>
        <p:spPr>
          <a:xfrm>
            <a:off x="805045" y="1501197"/>
            <a:ext cx="7412360" cy="648072"/>
          </a:xfrm>
        </p:spPr>
        <p:txBody>
          <a:bodyPr/>
          <a:lstStyle/>
          <a:p>
            <a:pPr marL="0" indent="0">
              <a:buNone/>
            </a:pPr>
            <a:r>
              <a:rPr lang="en-US" dirty="0"/>
              <a:t>Organisms depend on each other for survival.</a:t>
            </a:r>
            <a:br>
              <a:rPr lang="en-US" dirty="0"/>
            </a:br>
            <a:r>
              <a:rPr lang="en-US" dirty="0"/>
              <a:t>This is called </a:t>
            </a:r>
            <a:r>
              <a:rPr lang="en-US" b="1" dirty="0"/>
              <a:t>interdependence</a:t>
            </a:r>
            <a:r>
              <a:rPr lang="en-US" dirty="0"/>
              <a:t>.</a:t>
            </a:r>
          </a:p>
        </p:txBody>
      </p:sp>
      <p:pic>
        <p:nvPicPr>
          <p:cNvPr id="6" name="Picture 5">
            <a:extLst>
              <a:ext uri="{FF2B5EF4-FFF2-40B4-BE49-F238E27FC236}">
                <a16:creationId xmlns:a16="http://schemas.microsoft.com/office/drawing/2014/main" id="{573E63AC-4F24-0A8C-91E8-6F4E8C4FE8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1328" y="2527860"/>
            <a:ext cx="7351610" cy="1891250"/>
          </a:xfrm>
          <a:prstGeom prst="rect">
            <a:avLst/>
          </a:prstGeom>
        </p:spPr>
      </p:pic>
      <p:pic>
        <p:nvPicPr>
          <p:cNvPr id="7" name="Picture 6" descr="A logo with a bee&#10;&#10;AI-generated content may be incorrect.">
            <a:extLst>
              <a:ext uri="{FF2B5EF4-FFF2-40B4-BE49-F238E27FC236}">
                <a16:creationId xmlns:a16="http://schemas.microsoft.com/office/drawing/2014/main" id="{96B236A9-AB96-1745-F91C-AAB576051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250" y="4702788"/>
            <a:ext cx="1575175" cy="1468834"/>
          </a:xfrm>
          <a:prstGeom prst="rect">
            <a:avLst/>
          </a:prstGeom>
        </p:spPr>
      </p:pic>
      <p:sp>
        <p:nvSpPr>
          <p:cNvPr id="3" name="TextBox 2">
            <a:extLst>
              <a:ext uri="{FF2B5EF4-FFF2-40B4-BE49-F238E27FC236}">
                <a16:creationId xmlns:a16="http://schemas.microsoft.com/office/drawing/2014/main" id="{AD95FFC0-2BB1-D0CE-C251-1274DB32B119}"/>
              </a:ext>
            </a:extLst>
          </p:cNvPr>
          <p:cNvSpPr txBox="1"/>
          <p:nvPr/>
        </p:nvSpPr>
        <p:spPr>
          <a:xfrm>
            <a:off x="836585" y="4635723"/>
            <a:ext cx="4860540" cy="1077218"/>
          </a:xfrm>
          <a:prstGeom prst="rect">
            <a:avLst/>
          </a:prstGeom>
          <a:noFill/>
        </p:spPr>
        <p:txBody>
          <a:bodyPr wrap="square" rtlCol="0">
            <a:spAutoFit/>
          </a:bodyPr>
          <a:lstStyle/>
          <a:p>
            <a:r>
              <a:rPr lang="en-US" dirty="0">
                <a:solidFill>
                  <a:srgbClr val="1A4347"/>
                </a:solidFill>
              </a:rPr>
              <a:t>For example, bees rely on flowers to provide them with nectar and pollen for food, but the plants rely on the bees to take pollen from one plant to the next so they can reproduce.</a:t>
            </a:r>
          </a:p>
        </p:txBody>
      </p:sp>
    </p:spTree>
    <p:extLst>
      <p:ext uri="{BB962C8B-B14F-4D97-AF65-F5344CB8AC3E}">
        <p14:creationId xmlns:p14="http://schemas.microsoft.com/office/powerpoint/2010/main" val="15873883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20F79-DAE9-E0E5-2DDD-BE21C5CB14B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38A311-4FFA-4740-FE35-79FE6F6C55A9}"/>
              </a:ext>
            </a:extLst>
          </p:cNvPr>
          <p:cNvSpPr txBox="1"/>
          <p:nvPr/>
        </p:nvSpPr>
        <p:spPr>
          <a:xfrm>
            <a:off x="395536" y="6237312"/>
            <a:ext cx="2520280" cy="2000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700" dirty="0">
                <a:solidFill>
                  <a:srgbClr val="617B7E"/>
                </a:solidFill>
                <a:effectLst/>
                <a:latin typeface="Arial" panose="020B0604020202020204" pitchFamily="34" charset="0"/>
                <a:cs typeface="Arial" panose="020B0604020202020204" pitchFamily="34" charset="0"/>
              </a:rPr>
              <a:t>Page 5 of 10 | </a:t>
            </a:r>
            <a:r>
              <a:rPr lang="en-GB" sz="700" dirty="0">
                <a:solidFill>
                  <a:srgbClr val="617B7E"/>
                </a:solidFill>
                <a:cs typeface="Arial" panose="020B0604020202020204" pitchFamily="34" charset="0"/>
              </a:rPr>
              <a:t>Interdependence and pollination</a:t>
            </a:r>
            <a:endParaRPr lang="en-GB" sz="700" dirty="0">
              <a:solidFill>
                <a:srgbClr val="617B7E"/>
              </a:solidFill>
              <a:effectLst/>
              <a:latin typeface="Arial" panose="020B0604020202020204" pitchFamily="34" charset="0"/>
              <a:cs typeface="Arial" panose="020B0604020202020204" pitchFamily="34" charset="0"/>
            </a:endParaRPr>
          </a:p>
        </p:txBody>
      </p:sp>
      <p:sp>
        <p:nvSpPr>
          <p:cNvPr id="17" name="Title 16">
            <a:extLst>
              <a:ext uri="{FF2B5EF4-FFF2-40B4-BE49-F238E27FC236}">
                <a16:creationId xmlns:a16="http://schemas.microsoft.com/office/drawing/2014/main" id="{3590D677-BEE5-A6F4-6692-C982E14D58FF}"/>
              </a:ext>
            </a:extLst>
          </p:cNvPr>
          <p:cNvSpPr>
            <a:spLocks noGrp="1"/>
          </p:cNvSpPr>
          <p:nvPr>
            <p:ph type="title"/>
          </p:nvPr>
        </p:nvSpPr>
        <p:spPr/>
        <p:txBody>
          <a:bodyPr/>
          <a:lstStyle/>
          <a:p>
            <a:r>
              <a:rPr lang="en-GB" dirty="0"/>
              <a:t>Examples of interdependence</a:t>
            </a:r>
            <a:endParaRPr lang="en-US" dirty="0"/>
          </a:p>
        </p:txBody>
      </p:sp>
      <p:sp>
        <p:nvSpPr>
          <p:cNvPr id="2" name="Content Placeholder 1">
            <a:extLst>
              <a:ext uri="{FF2B5EF4-FFF2-40B4-BE49-F238E27FC236}">
                <a16:creationId xmlns:a16="http://schemas.microsoft.com/office/drawing/2014/main" id="{0EBD59B6-8201-0ED9-7C09-AE41EA80291B}"/>
              </a:ext>
            </a:extLst>
          </p:cNvPr>
          <p:cNvSpPr>
            <a:spLocks noGrp="1"/>
          </p:cNvSpPr>
          <p:nvPr>
            <p:ph idx="1"/>
          </p:nvPr>
        </p:nvSpPr>
        <p:spPr>
          <a:xfrm>
            <a:off x="805045" y="1501196"/>
            <a:ext cx="7412360" cy="1342739"/>
          </a:xfrm>
        </p:spPr>
        <p:txBody>
          <a:bodyPr/>
          <a:lstStyle/>
          <a:p>
            <a:pPr marL="0" indent="0">
              <a:buNone/>
              <a:tabLst>
                <a:tab pos="346075" algn="l"/>
              </a:tabLst>
            </a:pPr>
            <a:r>
              <a:rPr lang="en-US" b="1" dirty="0"/>
              <a:t>1</a:t>
            </a:r>
            <a:r>
              <a:rPr lang="en-US" dirty="0"/>
              <a:t>.	Using the images, describe three examples of 	interdependence in nature.</a:t>
            </a:r>
          </a:p>
          <a:p>
            <a:pPr marL="0" indent="0">
              <a:buNone/>
              <a:tabLst>
                <a:tab pos="346075" algn="l"/>
              </a:tabLst>
            </a:pPr>
            <a:r>
              <a:rPr lang="en-US" b="1" dirty="0"/>
              <a:t>2</a:t>
            </a:r>
            <a:r>
              <a:rPr lang="en-US" dirty="0"/>
              <a:t>.	Write your own definition of the word.</a:t>
            </a:r>
          </a:p>
        </p:txBody>
      </p:sp>
      <p:pic>
        <p:nvPicPr>
          <p:cNvPr id="6" name="Picture 5">
            <a:extLst>
              <a:ext uri="{FF2B5EF4-FFF2-40B4-BE49-F238E27FC236}">
                <a16:creationId xmlns:a16="http://schemas.microsoft.com/office/drawing/2014/main" id="{502F2445-EC00-58EA-DBBE-DEB181370F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1329" y="2933945"/>
            <a:ext cx="7351609" cy="1891251"/>
          </a:xfrm>
          <a:prstGeom prst="rect">
            <a:avLst/>
          </a:prstGeom>
        </p:spPr>
      </p:pic>
      <p:pic>
        <p:nvPicPr>
          <p:cNvPr id="7" name="Picture 6" descr="A logo with a bee&#10;&#10;AI-generated content may be incorrect.">
            <a:extLst>
              <a:ext uri="{FF2B5EF4-FFF2-40B4-BE49-F238E27FC236}">
                <a16:creationId xmlns:a16="http://schemas.microsoft.com/office/drawing/2014/main" id="{5B25AC57-40BC-9E7B-30F1-9B5305FFD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250" y="4702788"/>
            <a:ext cx="1575175" cy="1468834"/>
          </a:xfrm>
          <a:prstGeom prst="rect">
            <a:avLst/>
          </a:prstGeom>
        </p:spPr>
      </p:pic>
      <p:sp>
        <p:nvSpPr>
          <p:cNvPr id="5" name="TextBox 4">
            <a:extLst>
              <a:ext uri="{FF2B5EF4-FFF2-40B4-BE49-F238E27FC236}">
                <a16:creationId xmlns:a16="http://schemas.microsoft.com/office/drawing/2014/main" id="{2F0963EA-023E-5A0F-0E57-42F449ADDD84}"/>
              </a:ext>
            </a:extLst>
          </p:cNvPr>
          <p:cNvSpPr txBox="1"/>
          <p:nvPr/>
        </p:nvSpPr>
        <p:spPr>
          <a:xfrm>
            <a:off x="836585" y="5131431"/>
            <a:ext cx="4022753" cy="584775"/>
          </a:xfrm>
          <a:prstGeom prst="rect">
            <a:avLst/>
          </a:prstGeom>
          <a:noFill/>
        </p:spPr>
        <p:txBody>
          <a:bodyPr wrap="square" rtlCol="0">
            <a:spAutoFit/>
          </a:bodyPr>
          <a:lstStyle/>
          <a:p>
            <a:r>
              <a:rPr lang="en-US" b="1" dirty="0">
                <a:solidFill>
                  <a:srgbClr val="1A4347"/>
                </a:solidFill>
              </a:rPr>
              <a:t>Challenge: </a:t>
            </a:r>
            <a:r>
              <a:rPr lang="en-US" dirty="0">
                <a:solidFill>
                  <a:srgbClr val="1A4347"/>
                </a:solidFill>
              </a:rPr>
              <a:t>What would happen if one of these elements was taken away?</a:t>
            </a:r>
          </a:p>
        </p:txBody>
      </p:sp>
    </p:spTree>
    <p:extLst>
      <p:ext uri="{BB962C8B-B14F-4D97-AF65-F5344CB8AC3E}">
        <p14:creationId xmlns:p14="http://schemas.microsoft.com/office/powerpoint/2010/main" val="16681258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22E0-FCBD-122C-79F6-5EC8F245CBF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852C045-811A-C852-1757-CCB42097A4FF}"/>
              </a:ext>
            </a:extLst>
          </p:cNvPr>
          <p:cNvSpPr txBox="1"/>
          <p:nvPr/>
        </p:nvSpPr>
        <p:spPr>
          <a:xfrm>
            <a:off x="395536" y="6237312"/>
            <a:ext cx="2520280" cy="2000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700" dirty="0">
                <a:solidFill>
                  <a:srgbClr val="617B7E"/>
                </a:solidFill>
                <a:effectLst/>
                <a:latin typeface="Arial" panose="020B0604020202020204" pitchFamily="34" charset="0"/>
                <a:cs typeface="Arial" panose="020B0604020202020204" pitchFamily="34" charset="0"/>
              </a:rPr>
              <a:t>Page 6 of 10 | </a:t>
            </a:r>
            <a:r>
              <a:rPr lang="en-GB" sz="700" dirty="0">
                <a:solidFill>
                  <a:srgbClr val="617B7E"/>
                </a:solidFill>
                <a:cs typeface="Arial" panose="020B0604020202020204" pitchFamily="34" charset="0"/>
              </a:rPr>
              <a:t>Interdependence and pollination</a:t>
            </a:r>
            <a:endParaRPr lang="en-GB" sz="700" dirty="0">
              <a:solidFill>
                <a:srgbClr val="617B7E"/>
              </a:solidFill>
              <a:effectLst/>
              <a:latin typeface="Arial" panose="020B0604020202020204" pitchFamily="34" charset="0"/>
              <a:cs typeface="Arial" panose="020B0604020202020204" pitchFamily="34" charset="0"/>
            </a:endParaRPr>
          </a:p>
        </p:txBody>
      </p:sp>
      <p:sp>
        <p:nvSpPr>
          <p:cNvPr id="17" name="Title 16">
            <a:extLst>
              <a:ext uri="{FF2B5EF4-FFF2-40B4-BE49-F238E27FC236}">
                <a16:creationId xmlns:a16="http://schemas.microsoft.com/office/drawing/2014/main" id="{8A486C1A-8378-87A2-F060-C706C12CEB5B}"/>
              </a:ext>
            </a:extLst>
          </p:cNvPr>
          <p:cNvSpPr>
            <a:spLocks noGrp="1"/>
          </p:cNvSpPr>
          <p:nvPr>
            <p:ph type="title"/>
          </p:nvPr>
        </p:nvSpPr>
        <p:spPr>
          <a:xfrm>
            <a:off x="805045" y="890718"/>
            <a:ext cx="7412360" cy="648072"/>
          </a:xfrm>
        </p:spPr>
        <p:txBody>
          <a:bodyPr/>
          <a:lstStyle/>
          <a:p>
            <a:r>
              <a:rPr lang="en-GB" dirty="0"/>
              <a:t>Why do we rely on pollination?</a:t>
            </a:r>
            <a:endParaRPr lang="en-US" dirty="0"/>
          </a:p>
        </p:txBody>
      </p:sp>
      <p:sp>
        <p:nvSpPr>
          <p:cNvPr id="2" name="Content Placeholder 1">
            <a:extLst>
              <a:ext uri="{FF2B5EF4-FFF2-40B4-BE49-F238E27FC236}">
                <a16:creationId xmlns:a16="http://schemas.microsoft.com/office/drawing/2014/main" id="{3FBAF5A7-4145-EFBE-A076-E642EBAF8A0C}"/>
              </a:ext>
            </a:extLst>
          </p:cNvPr>
          <p:cNvSpPr>
            <a:spLocks noGrp="1"/>
          </p:cNvSpPr>
          <p:nvPr>
            <p:ph idx="1"/>
          </p:nvPr>
        </p:nvSpPr>
        <p:spPr>
          <a:xfrm>
            <a:off x="805045" y="1501195"/>
            <a:ext cx="7592380" cy="4670427"/>
          </a:xfrm>
        </p:spPr>
        <p:txBody>
          <a:bodyPr/>
          <a:lstStyle/>
          <a:p>
            <a:pPr marL="0" indent="0">
              <a:buNone/>
              <a:tabLst>
                <a:tab pos="346075" algn="l"/>
              </a:tabLst>
            </a:pPr>
            <a:br>
              <a:rPr lang="en-US" dirty="0"/>
            </a:br>
            <a:br>
              <a:rPr lang="en-US" dirty="0"/>
            </a:br>
            <a:br>
              <a:rPr lang="en-US" dirty="0"/>
            </a:br>
            <a:br>
              <a:rPr lang="en-US" dirty="0"/>
            </a:br>
            <a:br>
              <a:rPr lang="en-US" dirty="0"/>
            </a:br>
            <a:br>
              <a:rPr lang="en-US" dirty="0"/>
            </a:br>
            <a:r>
              <a:rPr lang="en-US" dirty="0"/>
              <a:t> </a:t>
            </a:r>
          </a:p>
          <a:p>
            <a:pPr marL="0" indent="0">
              <a:buNone/>
              <a:tabLst>
                <a:tab pos="346075" algn="l"/>
              </a:tabLst>
            </a:pPr>
            <a:r>
              <a:rPr lang="en-US" b="1" dirty="0"/>
              <a:t>1.	</a:t>
            </a:r>
            <a:r>
              <a:rPr lang="en-US" dirty="0"/>
              <a:t>Why do plants rely on animals to help the reproduce?</a:t>
            </a:r>
          </a:p>
          <a:p>
            <a:pPr marL="0" indent="0">
              <a:buNone/>
              <a:tabLst>
                <a:tab pos="346075" algn="l"/>
              </a:tabLst>
            </a:pPr>
            <a:r>
              <a:rPr lang="en-US" b="1" dirty="0"/>
              <a:t>2.	</a:t>
            </a:r>
            <a:r>
              <a:rPr lang="en-US" dirty="0"/>
              <a:t>Why do humans rely on pollination?</a:t>
            </a:r>
          </a:p>
          <a:p>
            <a:pPr marL="0" indent="0">
              <a:buNone/>
              <a:tabLst>
                <a:tab pos="346075" algn="l"/>
              </a:tabLst>
            </a:pPr>
            <a:r>
              <a:rPr lang="en-US" b="1" dirty="0"/>
              <a:t>3.</a:t>
            </a:r>
            <a:r>
              <a:rPr lang="en-US" dirty="0"/>
              <a:t>	How do you think the world would be</a:t>
            </a:r>
            <a:br>
              <a:rPr lang="en-US" dirty="0"/>
            </a:br>
            <a:r>
              <a:rPr lang="en-US" dirty="0"/>
              <a:t>	different if pollinating insects like bees</a:t>
            </a:r>
            <a:br>
              <a:rPr lang="en-US" dirty="0"/>
            </a:br>
            <a:r>
              <a:rPr lang="en-US" dirty="0"/>
              <a:t>	suddenly disappeared?</a:t>
            </a:r>
          </a:p>
        </p:txBody>
      </p:sp>
      <p:pic>
        <p:nvPicPr>
          <p:cNvPr id="7" name="Picture 6" descr="A logo with a bee&#10;&#10;AI-generated content may be incorrect.">
            <a:extLst>
              <a:ext uri="{FF2B5EF4-FFF2-40B4-BE49-F238E27FC236}">
                <a16:creationId xmlns:a16="http://schemas.microsoft.com/office/drawing/2014/main" id="{50DDE828-F43D-7FAC-7FD7-733939325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250" y="4702788"/>
            <a:ext cx="1575175" cy="1468834"/>
          </a:xfrm>
          <a:prstGeom prst="rect">
            <a:avLst/>
          </a:prstGeom>
        </p:spPr>
      </p:pic>
      <p:sp>
        <p:nvSpPr>
          <p:cNvPr id="5" name="TextBox 4">
            <a:extLst>
              <a:ext uri="{FF2B5EF4-FFF2-40B4-BE49-F238E27FC236}">
                <a16:creationId xmlns:a16="http://schemas.microsoft.com/office/drawing/2014/main" id="{C623727E-8665-FC01-1CCE-D7B72EC7680E}"/>
              </a:ext>
            </a:extLst>
          </p:cNvPr>
          <p:cNvSpPr txBox="1"/>
          <p:nvPr/>
        </p:nvSpPr>
        <p:spPr>
          <a:xfrm>
            <a:off x="4859338" y="2441792"/>
            <a:ext cx="3403601" cy="1077218"/>
          </a:xfrm>
          <a:prstGeom prst="rect">
            <a:avLst/>
          </a:prstGeom>
          <a:noFill/>
        </p:spPr>
        <p:txBody>
          <a:bodyPr wrap="square" rtlCol="0">
            <a:spAutoFit/>
          </a:bodyPr>
          <a:lstStyle/>
          <a:p>
            <a:pPr algn="ctr"/>
            <a:r>
              <a:rPr lang="en-US" dirty="0">
                <a:solidFill>
                  <a:srgbClr val="1A4347"/>
                </a:solidFill>
                <a:hlinkClick r:id="rId4">
                  <a:extLst>
                    <a:ext uri="{A12FA001-AC4F-418D-AE19-62706E023703}">
                      <ahyp:hlinkClr xmlns:ahyp="http://schemas.microsoft.com/office/drawing/2018/hyperlinkcolor" val="tx"/>
                    </a:ext>
                  </a:extLst>
                </a:hlinkClick>
              </a:rPr>
              <a:t>www.bbc.co.uk/teach/class-clips-video/biology-ks3-ks4-science-of-the-harvest-pollination-fruit-harvest/zd8py9q</a:t>
            </a:r>
            <a:endParaRPr lang="en-US" dirty="0">
              <a:solidFill>
                <a:srgbClr val="1A4347"/>
              </a:solidFill>
            </a:endParaRPr>
          </a:p>
        </p:txBody>
      </p:sp>
      <p:pic>
        <p:nvPicPr>
          <p:cNvPr id="8" name="Picture 7">
            <a:hlinkClick r:id="rId4"/>
            <a:extLst>
              <a:ext uri="{FF2B5EF4-FFF2-40B4-BE49-F238E27FC236}">
                <a16:creationId xmlns:a16="http://schemas.microsoft.com/office/drawing/2014/main" id="{2C66FE0D-14D7-5D29-EF3C-71D8B8D1EB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9706" y="1669378"/>
            <a:ext cx="3505082" cy="2162410"/>
          </a:xfrm>
          <a:prstGeom prst="rect">
            <a:avLst/>
          </a:prstGeom>
        </p:spPr>
      </p:pic>
      <p:pic>
        <p:nvPicPr>
          <p:cNvPr id="12" name="Picture 11">
            <a:extLst>
              <a:ext uri="{FF2B5EF4-FFF2-40B4-BE49-F238E27FC236}">
                <a16:creationId xmlns:a16="http://schemas.microsoft.com/office/drawing/2014/main" id="{A870370F-141F-5A81-C76C-DD56219CA5C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22583" y="1869550"/>
            <a:ext cx="2649953" cy="478792"/>
          </a:xfrm>
          <a:prstGeom prst="rect">
            <a:avLst/>
          </a:prstGeom>
        </p:spPr>
      </p:pic>
    </p:spTree>
    <p:extLst>
      <p:ext uri="{BB962C8B-B14F-4D97-AF65-F5344CB8AC3E}">
        <p14:creationId xmlns:p14="http://schemas.microsoft.com/office/powerpoint/2010/main" val="2069950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74FD1-796C-824C-9AE7-977DE5FB057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ECD0E3A-C2FF-73F6-6C5A-62653B48EB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240431"/>
            <a:ext cx="9144001" cy="4617570"/>
          </a:xfrm>
          <a:prstGeom prst="rect">
            <a:avLst/>
          </a:prstGeom>
        </p:spPr>
      </p:pic>
      <p:sp>
        <p:nvSpPr>
          <p:cNvPr id="4" name="TextBox 3">
            <a:extLst>
              <a:ext uri="{FF2B5EF4-FFF2-40B4-BE49-F238E27FC236}">
                <a16:creationId xmlns:a16="http://schemas.microsoft.com/office/drawing/2014/main" id="{8F217994-EC1C-E5B5-685A-8D9F875146C6}"/>
              </a:ext>
            </a:extLst>
          </p:cNvPr>
          <p:cNvSpPr txBox="1"/>
          <p:nvPr/>
        </p:nvSpPr>
        <p:spPr>
          <a:xfrm>
            <a:off x="395536" y="6237312"/>
            <a:ext cx="2520280" cy="2000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700" dirty="0">
                <a:solidFill>
                  <a:schemeClr val="bg1"/>
                </a:solidFill>
                <a:effectLst/>
                <a:latin typeface="Arial" panose="020B0604020202020204" pitchFamily="34" charset="0"/>
                <a:cs typeface="Arial" panose="020B0604020202020204" pitchFamily="34" charset="0"/>
              </a:rPr>
              <a:t>Page 7 of 10 | </a:t>
            </a:r>
            <a:r>
              <a:rPr lang="en-GB" sz="700" dirty="0">
                <a:solidFill>
                  <a:schemeClr val="bg1"/>
                </a:solidFill>
                <a:cs typeface="Arial" panose="020B0604020202020204" pitchFamily="34" charset="0"/>
              </a:rPr>
              <a:t>Interdependence and pollination</a:t>
            </a:r>
            <a:endParaRPr lang="en-GB" sz="700" dirty="0">
              <a:solidFill>
                <a:schemeClr val="bg1"/>
              </a:solidFill>
              <a:effectLst/>
              <a:latin typeface="Arial" panose="020B0604020202020204" pitchFamily="34" charset="0"/>
              <a:cs typeface="Arial" panose="020B0604020202020204" pitchFamily="34" charset="0"/>
            </a:endParaRPr>
          </a:p>
        </p:txBody>
      </p:sp>
      <p:sp>
        <p:nvSpPr>
          <p:cNvPr id="17" name="Title 16">
            <a:extLst>
              <a:ext uri="{FF2B5EF4-FFF2-40B4-BE49-F238E27FC236}">
                <a16:creationId xmlns:a16="http://schemas.microsoft.com/office/drawing/2014/main" id="{D71D3412-7EFA-7253-5A54-619C208B8AE2}"/>
              </a:ext>
            </a:extLst>
          </p:cNvPr>
          <p:cNvSpPr>
            <a:spLocks noGrp="1"/>
          </p:cNvSpPr>
          <p:nvPr>
            <p:ph type="title"/>
          </p:nvPr>
        </p:nvSpPr>
        <p:spPr>
          <a:xfrm>
            <a:off x="805045" y="890718"/>
            <a:ext cx="7412360" cy="648072"/>
          </a:xfrm>
        </p:spPr>
        <p:txBody>
          <a:bodyPr/>
          <a:lstStyle/>
          <a:p>
            <a:r>
              <a:rPr lang="en-GB" dirty="0"/>
              <a:t>Practical activity</a:t>
            </a:r>
            <a:endParaRPr lang="en-US" dirty="0"/>
          </a:p>
        </p:txBody>
      </p:sp>
      <p:sp>
        <p:nvSpPr>
          <p:cNvPr id="2" name="Content Placeholder 1">
            <a:extLst>
              <a:ext uri="{FF2B5EF4-FFF2-40B4-BE49-F238E27FC236}">
                <a16:creationId xmlns:a16="http://schemas.microsoft.com/office/drawing/2014/main" id="{DC54F15F-D1E2-DEF9-BCEE-74907E591F9F}"/>
              </a:ext>
            </a:extLst>
          </p:cNvPr>
          <p:cNvSpPr>
            <a:spLocks noGrp="1"/>
          </p:cNvSpPr>
          <p:nvPr>
            <p:ph idx="1"/>
          </p:nvPr>
        </p:nvSpPr>
        <p:spPr>
          <a:xfrm>
            <a:off x="805045" y="1501196"/>
            <a:ext cx="5747175" cy="1567763"/>
          </a:xfrm>
        </p:spPr>
        <p:txBody>
          <a:bodyPr/>
          <a:lstStyle/>
          <a:p>
            <a:pPr marL="0" indent="0">
              <a:buNone/>
              <a:tabLst>
                <a:tab pos="346075" algn="l"/>
              </a:tabLst>
            </a:pPr>
            <a:r>
              <a:rPr lang="en-US" dirty="0"/>
              <a:t>Go outside for </a:t>
            </a:r>
            <a:r>
              <a:rPr lang="en-US" b="1" dirty="0"/>
              <a:t>20 minutes </a:t>
            </a:r>
            <a:r>
              <a:rPr lang="en-US" dirty="0"/>
              <a:t>and complete the sheet in as much detail as you can.</a:t>
            </a:r>
          </a:p>
          <a:p>
            <a:pPr marL="0" indent="0">
              <a:buNone/>
              <a:tabLst>
                <a:tab pos="346075" algn="l"/>
              </a:tabLst>
            </a:pPr>
            <a:r>
              <a:rPr lang="en-US" dirty="0"/>
              <a:t>Feedback on the next slide!</a:t>
            </a:r>
          </a:p>
        </p:txBody>
      </p:sp>
      <p:pic>
        <p:nvPicPr>
          <p:cNvPr id="7" name="Picture 6" descr="A logo with a bee&#10;&#10;AI-generated content may be incorrect.">
            <a:extLst>
              <a:ext uri="{FF2B5EF4-FFF2-40B4-BE49-F238E27FC236}">
                <a16:creationId xmlns:a16="http://schemas.microsoft.com/office/drawing/2014/main" id="{26C7BC6B-638C-60ED-217B-2CF37D90C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250" y="4702788"/>
            <a:ext cx="1575175" cy="1468834"/>
          </a:xfrm>
          <a:prstGeom prst="rect">
            <a:avLst/>
          </a:prstGeom>
        </p:spPr>
      </p:pic>
    </p:spTree>
    <p:extLst>
      <p:ext uri="{BB962C8B-B14F-4D97-AF65-F5344CB8AC3E}">
        <p14:creationId xmlns:p14="http://schemas.microsoft.com/office/powerpoint/2010/main" val="30637725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1AA83-7DD9-5750-CEA6-1BED415075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5480219-0199-735B-6724-0A30DAEE9866}"/>
              </a:ext>
            </a:extLst>
          </p:cNvPr>
          <p:cNvSpPr txBox="1"/>
          <p:nvPr/>
        </p:nvSpPr>
        <p:spPr>
          <a:xfrm>
            <a:off x="395536" y="6237312"/>
            <a:ext cx="2520280" cy="2000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700" dirty="0">
                <a:solidFill>
                  <a:srgbClr val="617B7E"/>
                </a:solidFill>
                <a:effectLst/>
                <a:latin typeface="Arial" panose="020B0604020202020204" pitchFamily="34" charset="0"/>
                <a:cs typeface="Arial" panose="020B0604020202020204" pitchFamily="34" charset="0"/>
              </a:rPr>
              <a:t>Page 8 of 10 | </a:t>
            </a:r>
            <a:r>
              <a:rPr lang="en-GB" sz="700" dirty="0">
                <a:solidFill>
                  <a:srgbClr val="617B7E"/>
                </a:solidFill>
                <a:cs typeface="Arial" panose="020B0604020202020204" pitchFamily="34" charset="0"/>
              </a:rPr>
              <a:t>Interdependence and pollination</a:t>
            </a:r>
            <a:endParaRPr lang="en-GB" sz="700" dirty="0">
              <a:solidFill>
                <a:srgbClr val="617B7E"/>
              </a:solidFill>
              <a:effectLst/>
              <a:latin typeface="Arial" panose="020B0604020202020204" pitchFamily="34" charset="0"/>
              <a:cs typeface="Arial" panose="020B0604020202020204" pitchFamily="34" charset="0"/>
            </a:endParaRPr>
          </a:p>
        </p:txBody>
      </p:sp>
      <p:sp>
        <p:nvSpPr>
          <p:cNvPr id="17" name="Title 16">
            <a:extLst>
              <a:ext uri="{FF2B5EF4-FFF2-40B4-BE49-F238E27FC236}">
                <a16:creationId xmlns:a16="http://schemas.microsoft.com/office/drawing/2014/main" id="{3F5C1776-8FFF-D3A8-1FEF-60F63D56CFE7}"/>
              </a:ext>
            </a:extLst>
          </p:cNvPr>
          <p:cNvSpPr>
            <a:spLocks noGrp="1"/>
          </p:cNvSpPr>
          <p:nvPr>
            <p:ph type="title"/>
          </p:nvPr>
        </p:nvSpPr>
        <p:spPr>
          <a:xfrm>
            <a:off x="805045" y="890717"/>
            <a:ext cx="6827295" cy="1143127"/>
          </a:xfrm>
        </p:spPr>
        <p:txBody>
          <a:bodyPr/>
          <a:lstStyle/>
          <a:p>
            <a:r>
              <a:rPr lang="en-GB" dirty="0"/>
              <a:t>Interdependence activity – outdoor worksheet</a:t>
            </a:r>
            <a:endParaRPr lang="en-US" dirty="0"/>
          </a:p>
        </p:txBody>
      </p:sp>
      <p:sp>
        <p:nvSpPr>
          <p:cNvPr id="2" name="Content Placeholder 1">
            <a:extLst>
              <a:ext uri="{FF2B5EF4-FFF2-40B4-BE49-F238E27FC236}">
                <a16:creationId xmlns:a16="http://schemas.microsoft.com/office/drawing/2014/main" id="{9641866A-9865-A07D-AD27-1807AFE5758E}"/>
              </a:ext>
            </a:extLst>
          </p:cNvPr>
          <p:cNvSpPr>
            <a:spLocks noGrp="1"/>
          </p:cNvSpPr>
          <p:nvPr>
            <p:ph idx="1"/>
          </p:nvPr>
        </p:nvSpPr>
        <p:spPr>
          <a:xfrm>
            <a:off x="805045" y="4738655"/>
            <a:ext cx="5439542" cy="1674794"/>
          </a:xfrm>
        </p:spPr>
        <p:txBody>
          <a:bodyPr/>
          <a:lstStyle/>
          <a:p>
            <a:pPr marL="0" indent="0">
              <a:buNone/>
              <a:tabLst>
                <a:tab pos="346075" algn="l"/>
              </a:tabLst>
            </a:pPr>
            <a:r>
              <a:rPr lang="en-US" b="1" dirty="0"/>
              <a:t>Feedback: </a:t>
            </a:r>
            <a:r>
              <a:rPr lang="en-US" dirty="0"/>
              <a:t>What did we discover?</a:t>
            </a:r>
            <a:br>
              <a:rPr lang="en-US" dirty="0"/>
            </a:br>
            <a:r>
              <a:rPr lang="en-US" dirty="0"/>
              <a:t>Who managed to link all the elements together? Did anyone come up with some good ideas for the challenge?</a:t>
            </a:r>
          </a:p>
        </p:txBody>
      </p:sp>
      <p:pic>
        <p:nvPicPr>
          <p:cNvPr id="7" name="Picture 6" descr="A logo with a bee&#10;&#10;AI-generated content may be incorrect.">
            <a:extLst>
              <a:ext uri="{FF2B5EF4-FFF2-40B4-BE49-F238E27FC236}">
                <a16:creationId xmlns:a16="http://schemas.microsoft.com/office/drawing/2014/main" id="{AC993E1D-7CD6-2E7A-0903-89E9911D4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250" y="4702788"/>
            <a:ext cx="1575175" cy="1468834"/>
          </a:xfrm>
          <a:prstGeom prst="rect">
            <a:avLst/>
          </a:prstGeom>
        </p:spPr>
      </p:pic>
      <p:sp>
        <p:nvSpPr>
          <p:cNvPr id="19" name="TextBox 18">
            <a:extLst>
              <a:ext uri="{FF2B5EF4-FFF2-40B4-BE49-F238E27FC236}">
                <a16:creationId xmlns:a16="http://schemas.microsoft.com/office/drawing/2014/main" id="{7F91F5F1-420F-83E9-C0EE-A952EB8F56F9}"/>
              </a:ext>
            </a:extLst>
          </p:cNvPr>
          <p:cNvSpPr txBox="1"/>
          <p:nvPr/>
        </p:nvSpPr>
        <p:spPr>
          <a:xfrm>
            <a:off x="4436985" y="2208399"/>
            <a:ext cx="1275985" cy="276999"/>
          </a:xfrm>
          <a:prstGeom prst="rect">
            <a:avLst/>
          </a:prstGeom>
          <a:noFill/>
        </p:spPr>
        <p:txBody>
          <a:bodyPr wrap="square" rtlCol="0">
            <a:spAutoFit/>
          </a:bodyPr>
          <a:lstStyle/>
          <a:p>
            <a:r>
              <a:rPr lang="en-US" sz="1200" dirty="0">
                <a:solidFill>
                  <a:srgbClr val="1A4347"/>
                </a:solidFill>
              </a:rPr>
              <a:t>Bumblebee</a:t>
            </a:r>
          </a:p>
        </p:txBody>
      </p:sp>
      <p:sp>
        <p:nvSpPr>
          <p:cNvPr id="20" name="TextBox 19">
            <a:extLst>
              <a:ext uri="{FF2B5EF4-FFF2-40B4-BE49-F238E27FC236}">
                <a16:creationId xmlns:a16="http://schemas.microsoft.com/office/drawing/2014/main" id="{D219AB3F-DB76-B7D0-3D60-EA48C56A2C00}"/>
              </a:ext>
            </a:extLst>
          </p:cNvPr>
          <p:cNvSpPr txBox="1"/>
          <p:nvPr/>
        </p:nvSpPr>
        <p:spPr>
          <a:xfrm>
            <a:off x="4853319" y="3508003"/>
            <a:ext cx="859651" cy="276999"/>
          </a:xfrm>
          <a:prstGeom prst="rect">
            <a:avLst/>
          </a:prstGeom>
          <a:noFill/>
        </p:spPr>
        <p:txBody>
          <a:bodyPr wrap="square" rtlCol="0">
            <a:spAutoFit/>
          </a:bodyPr>
          <a:lstStyle/>
          <a:p>
            <a:r>
              <a:rPr lang="en-US" sz="1200" dirty="0">
                <a:solidFill>
                  <a:srgbClr val="1A4347"/>
                </a:solidFill>
              </a:rPr>
              <a:t>Butterfly</a:t>
            </a:r>
          </a:p>
        </p:txBody>
      </p:sp>
      <p:sp>
        <p:nvSpPr>
          <p:cNvPr id="21" name="TextBox 20">
            <a:extLst>
              <a:ext uri="{FF2B5EF4-FFF2-40B4-BE49-F238E27FC236}">
                <a16:creationId xmlns:a16="http://schemas.microsoft.com/office/drawing/2014/main" id="{BD81CE94-546E-3EE1-71C4-06DC4DD695E5}"/>
              </a:ext>
            </a:extLst>
          </p:cNvPr>
          <p:cNvSpPr txBox="1"/>
          <p:nvPr/>
        </p:nvSpPr>
        <p:spPr>
          <a:xfrm>
            <a:off x="5829607" y="2033844"/>
            <a:ext cx="1397688" cy="276999"/>
          </a:xfrm>
          <a:prstGeom prst="rect">
            <a:avLst/>
          </a:prstGeom>
          <a:noFill/>
        </p:spPr>
        <p:txBody>
          <a:bodyPr wrap="square" rtlCol="0">
            <a:spAutoFit/>
          </a:bodyPr>
          <a:lstStyle/>
          <a:p>
            <a:r>
              <a:rPr lang="en-US" sz="1200" dirty="0">
                <a:solidFill>
                  <a:srgbClr val="1A4347"/>
                </a:solidFill>
              </a:rPr>
              <a:t>Stinging Nettle</a:t>
            </a:r>
          </a:p>
        </p:txBody>
      </p:sp>
      <p:sp>
        <p:nvSpPr>
          <p:cNvPr id="22" name="TextBox 21">
            <a:extLst>
              <a:ext uri="{FF2B5EF4-FFF2-40B4-BE49-F238E27FC236}">
                <a16:creationId xmlns:a16="http://schemas.microsoft.com/office/drawing/2014/main" id="{F6B4DAF2-BE6C-985B-3E15-670C36126C1B}"/>
              </a:ext>
            </a:extLst>
          </p:cNvPr>
          <p:cNvSpPr txBox="1"/>
          <p:nvPr/>
        </p:nvSpPr>
        <p:spPr>
          <a:xfrm>
            <a:off x="4869672" y="2646661"/>
            <a:ext cx="1278017" cy="276999"/>
          </a:xfrm>
          <a:prstGeom prst="rect">
            <a:avLst/>
          </a:prstGeom>
          <a:noFill/>
        </p:spPr>
        <p:txBody>
          <a:bodyPr wrap="square" rtlCol="0">
            <a:spAutoFit/>
          </a:bodyPr>
          <a:lstStyle/>
          <a:p>
            <a:r>
              <a:rPr lang="en-US" sz="1200" dirty="0">
                <a:solidFill>
                  <a:srgbClr val="1A4347"/>
                </a:solidFill>
              </a:rPr>
              <a:t>Common Fly</a:t>
            </a:r>
          </a:p>
        </p:txBody>
      </p:sp>
      <p:sp>
        <p:nvSpPr>
          <p:cNvPr id="23" name="TextBox 22">
            <a:extLst>
              <a:ext uri="{FF2B5EF4-FFF2-40B4-BE49-F238E27FC236}">
                <a16:creationId xmlns:a16="http://schemas.microsoft.com/office/drawing/2014/main" id="{F9603796-25EB-2128-32C6-9489E175C995}"/>
              </a:ext>
            </a:extLst>
          </p:cNvPr>
          <p:cNvSpPr txBox="1"/>
          <p:nvPr/>
        </p:nvSpPr>
        <p:spPr>
          <a:xfrm>
            <a:off x="6806900" y="2963704"/>
            <a:ext cx="980883" cy="276999"/>
          </a:xfrm>
          <a:prstGeom prst="rect">
            <a:avLst/>
          </a:prstGeom>
          <a:noFill/>
        </p:spPr>
        <p:txBody>
          <a:bodyPr wrap="square" rtlCol="0">
            <a:spAutoFit/>
          </a:bodyPr>
          <a:lstStyle/>
          <a:p>
            <a:r>
              <a:rPr lang="en-US" sz="1200" dirty="0">
                <a:solidFill>
                  <a:srgbClr val="1A4347"/>
                </a:solidFill>
              </a:rPr>
              <a:t>Pollen</a:t>
            </a:r>
          </a:p>
        </p:txBody>
      </p:sp>
      <p:sp>
        <p:nvSpPr>
          <p:cNvPr id="24" name="TextBox 23">
            <a:extLst>
              <a:ext uri="{FF2B5EF4-FFF2-40B4-BE49-F238E27FC236}">
                <a16:creationId xmlns:a16="http://schemas.microsoft.com/office/drawing/2014/main" id="{33594CE2-8B3E-7424-818F-3CB307995955}"/>
              </a:ext>
            </a:extLst>
          </p:cNvPr>
          <p:cNvSpPr txBox="1"/>
          <p:nvPr/>
        </p:nvSpPr>
        <p:spPr>
          <a:xfrm>
            <a:off x="6032681" y="3612193"/>
            <a:ext cx="1485101" cy="276999"/>
          </a:xfrm>
          <a:prstGeom prst="rect">
            <a:avLst/>
          </a:prstGeom>
          <a:noFill/>
        </p:spPr>
        <p:txBody>
          <a:bodyPr wrap="square" rtlCol="0">
            <a:spAutoFit/>
          </a:bodyPr>
          <a:lstStyle/>
          <a:p>
            <a:r>
              <a:rPr lang="en-US" sz="1200" dirty="0">
                <a:solidFill>
                  <a:srgbClr val="1A4347"/>
                </a:solidFill>
              </a:rPr>
              <a:t>Ants</a:t>
            </a:r>
          </a:p>
        </p:txBody>
      </p:sp>
      <p:sp>
        <p:nvSpPr>
          <p:cNvPr id="25" name="TextBox 24">
            <a:extLst>
              <a:ext uri="{FF2B5EF4-FFF2-40B4-BE49-F238E27FC236}">
                <a16:creationId xmlns:a16="http://schemas.microsoft.com/office/drawing/2014/main" id="{7E079778-A37F-6A54-73D2-74849E7722B0}"/>
              </a:ext>
            </a:extLst>
          </p:cNvPr>
          <p:cNvSpPr txBox="1"/>
          <p:nvPr/>
        </p:nvSpPr>
        <p:spPr>
          <a:xfrm>
            <a:off x="6147689" y="2424357"/>
            <a:ext cx="980883" cy="276999"/>
          </a:xfrm>
          <a:prstGeom prst="rect">
            <a:avLst/>
          </a:prstGeom>
          <a:noFill/>
        </p:spPr>
        <p:txBody>
          <a:bodyPr wrap="square" rtlCol="0">
            <a:spAutoFit/>
          </a:bodyPr>
          <a:lstStyle/>
          <a:p>
            <a:r>
              <a:rPr lang="en-US" sz="1200" dirty="0">
                <a:solidFill>
                  <a:srgbClr val="1A4347"/>
                </a:solidFill>
              </a:rPr>
              <a:t>Fruit</a:t>
            </a:r>
          </a:p>
        </p:txBody>
      </p:sp>
      <p:sp>
        <p:nvSpPr>
          <p:cNvPr id="26" name="TextBox 25">
            <a:extLst>
              <a:ext uri="{FF2B5EF4-FFF2-40B4-BE49-F238E27FC236}">
                <a16:creationId xmlns:a16="http://schemas.microsoft.com/office/drawing/2014/main" id="{2B4134DC-1F6F-CCFC-1300-19CFBFF77F85}"/>
              </a:ext>
            </a:extLst>
          </p:cNvPr>
          <p:cNvSpPr txBox="1"/>
          <p:nvPr/>
        </p:nvSpPr>
        <p:spPr>
          <a:xfrm>
            <a:off x="4952778" y="3096816"/>
            <a:ext cx="980883" cy="276999"/>
          </a:xfrm>
          <a:prstGeom prst="rect">
            <a:avLst/>
          </a:prstGeom>
          <a:noFill/>
        </p:spPr>
        <p:txBody>
          <a:bodyPr wrap="square" rtlCol="0">
            <a:spAutoFit/>
          </a:bodyPr>
          <a:lstStyle/>
          <a:p>
            <a:r>
              <a:rPr lang="en-US" sz="1200" dirty="0">
                <a:solidFill>
                  <a:srgbClr val="1A4347"/>
                </a:solidFill>
              </a:rPr>
              <a:t>Pollen</a:t>
            </a:r>
          </a:p>
        </p:txBody>
      </p:sp>
      <p:sp>
        <p:nvSpPr>
          <p:cNvPr id="27" name="TextBox 26">
            <a:extLst>
              <a:ext uri="{FF2B5EF4-FFF2-40B4-BE49-F238E27FC236}">
                <a16:creationId xmlns:a16="http://schemas.microsoft.com/office/drawing/2014/main" id="{E2A2DA1A-3BF7-E806-A69F-622A2E0967EC}"/>
              </a:ext>
            </a:extLst>
          </p:cNvPr>
          <p:cNvSpPr txBox="1"/>
          <p:nvPr/>
        </p:nvSpPr>
        <p:spPr>
          <a:xfrm>
            <a:off x="5830126" y="3095456"/>
            <a:ext cx="996827" cy="276999"/>
          </a:xfrm>
          <a:prstGeom prst="rect">
            <a:avLst/>
          </a:prstGeom>
          <a:noFill/>
        </p:spPr>
        <p:txBody>
          <a:bodyPr wrap="square" rtlCol="0">
            <a:spAutoFit/>
          </a:bodyPr>
          <a:lstStyle/>
          <a:p>
            <a:r>
              <a:rPr lang="en-US" sz="1200" dirty="0">
                <a:solidFill>
                  <a:srgbClr val="1A4347"/>
                </a:solidFill>
              </a:rPr>
              <a:t>Oak tree</a:t>
            </a:r>
          </a:p>
        </p:txBody>
      </p:sp>
      <p:sp>
        <p:nvSpPr>
          <p:cNvPr id="28" name="TextBox 27">
            <a:extLst>
              <a:ext uri="{FF2B5EF4-FFF2-40B4-BE49-F238E27FC236}">
                <a16:creationId xmlns:a16="http://schemas.microsoft.com/office/drawing/2014/main" id="{E8AEB984-81E1-6C58-F055-8AEB8D7C5F77}"/>
              </a:ext>
            </a:extLst>
          </p:cNvPr>
          <p:cNvSpPr txBox="1"/>
          <p:nvPr/>
        </p:nvSpPr>
        <p:spPr>
          <a:xfrm>
            <a:off x="5151543" y="4052301"/>
            <a:ext cx="1509241" cy="276999"/>
          </a:xfrm>
          <a:prstGeom prst="rect">
            <a:avLst/>
          </a:prstGeom>
          <a:noFill/>
        </p:spPr>
        <p:txBody>
          <a:bodyPr wrap="square" rtlCol="0">
            <a:spAutoFit/>
          </a:bodyPr>
          <a:lstStyle/>
          <a:p>
            <a:r>
              <a:rPr lang="en-US" sz="1200" dirty="0">
                <a:solidFill>
                  <a:srgbClr val="1A4347"/>
                </a:solidFill>
              </a:rPr>
              <a:t>Honeybee</a:t>
            </a:r>
          </a:p>
        </p:txBody>
      </p:sp>
      <p:sp>
        <p:nvSpPr>
          <p:cNvPr id="29" name="TextBox 28">
            <a:extLst>
              <a:ext uri="{FF2B5EF4-FFF2-40B4-BE49-F238E27FC236}">
                <a16:creationId xmlns:a16="http://schemas.microsoft.com/office/drawing/2014/main" id="{01F8E92B-069D-CE39-39C8-C71A9BEF66A0}"/>
              </a:ext>
            </a:extLst>
          </p:cNvPr>
          <p:cNvSpPr txBox="1"/>
          <p:nvPr/>
        </p:nvSpPr>
        <p:spPr>
          <a:xfrm>
            <a:off x="6244587" y="3951480"/>
            <a:ext cx="1509241" cy="276999"/>
          </a:xfrm>
          <a:prstGeom prst="rect">
            <a:avLst/>
          </a:prstGeom>
          <a:noFill/>
        </p:spPr>
        <p:txBody>
          <a:bodyPr wrap="square" rtlCol="0">
            <a:spAutoFit/>
          </a:bodyPr>
          <a:lstStyle/>
          <a:p>
            <a:r>
              <a:rPr lang="en-US" sz="1200" dirty="0">
                <a:solidFill>
                  <a:srgbClr val="1A4347"/>
                </a:solidFill>
              </a:rPr>
              <a:t>Flowering plants</a:t>
            </a:r>
          </a:p>
        </p:txBody>
      </p:sp>
      <p:pic>
        <p:nvPicPr>
          <p:cNvPr id="32" name="Picture 31" descr="A close-up of a network of insects&#10;&#10;AI-generated content may be incorrect.">
            <a:extLst>
              <a:ext uri="{FF2B5EF4-FFF2-40B4-BE49-F238E27FC236}">
                <a16:creationId xmlns:a16="http://schemas.microsoft.com/office/drawing/2014/main" id="{CF1CCD55-FE4E-E478-112E-6B7D32D5D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496" y="2060303"/>
            <a:ext cx="2458884" cy="2582621"/>
          </a:xfrm>
          <a:prstGeom prst="rect">
            <a:avLst/>
          </a:prstGeom>
        </p:spPr>
      </p:pic>
    </p:spTree>
    <p:extLst>
      <p:ext uri="{BB962C8B-B14F-4D97-AF65-F5344CB8AC3E}">
        <p14:creationId xmlns:p14="http://schemas.microsoft.com/office/powerpoint/2010/main" val="34129022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41D3-608C-F975-4AFF-548D0CC404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F1C7409-4DCC-3E13-22AB-B1051338FA6A}"/>
              </a:ext>
            </a:extLst>
          </p:cNvPr>
          <p:cNvSpPr txBox="1"/>
          <p:nvPr/>
        </p:nvSpPr>
        <p:spPr>
          <a:xfrm>
            <a:off x="395536" y="6237312"/>
            <a:ext cx="2520280" cy="2000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700" dirty="0">
                <a:solidFill>
                  <a:srgbClr val="617B7E"/>
                </a:solidFill>
                <a:effectLst/>
                <a:latin typeface="Arial" panose="020B0604020202020204" pitchFamily="34" charset="0"/>
                <a:cs typeface="Arial" panose="020B0604020202020204" pitchFamily="34" charset="0"/>
              </a:rPr>
              <a:t>Page 9 of 10 | </a:t>
            </a:r>
            <a:r>
              <a:rPr lang="en-GB" sz="700" dirty="0">
                <a:solidFill>
                  <a:srgbClr val="617B7E"/>
                </a:solidFill>
                <a:cs typeface="Arial" panose="020B0604020202020204" pitchFamily="34" charset="0"/>
              </a:rPr>
              <a:t>Interdependence and pollination</a:t>
            </a:r>
            <a:endParaRPr lang="en-GB" sz="700" dirty="0">
              <a:solidFill>
                <a:srgbClr val="617B7E"/>
              </a:solidFill>
              <a:effectLst/>
              <a:latin typeface="Arial" panose="020B0604020202020204" pitchFamily="34" charset="0"/>
              <a:cs typeface="Arial" panose="020B0604020202020204" pitchFamily="34" charset="0"/>
            </a:endParaRPr>
          </a:p>
        </p:txBody>
      </p:sp>
      <p:sp>
        <p:nvSpPr>
          <p:cNvPr id="17" name="Title 16">
            <a:extLst>
              <a:ext uri="{FF2B5EF4-FFF2-40B4-BE49-F238E27FC236}">
                <a16:creationId xmlns:a16="http://schemas.microsoft.com/office/drawing/2014/main" id="{23EDD0B2-0C9C-C1AA-2EFB-2E25543B9E66}"/>
              </a:ext>
            </a:extLst>
          </p:cNvPr>
          <p:cNvSpPr>
            <a:spLocks noGrp="1"/>
          </p:cNvSpPr>
          <p:nvPr>
            <p:ph type="title"/>
          </p:nvPr>
        </p:nvSpPr>
        <p:spPr>
          <a:xfrm>
            <a:off x="805045" y="890718"/>
            <a:ext cx="7412360" cy="648072"/>
          </a:xfrm>
        </p:spPr>
        <p:txBody>
          <a:bodyPr/>
          <a:lstStyle/>
          <a:p>
            <a:r>
              <a:rPr lang="en-GB" dirty="0"/>
              <a:t>Plenary</a:t>
            </a:r>
            <a:endParaRPr lang="en-US" dirty="0"/>
          </a:p>
        </p:txBody>
      </p:sp>
      <p:sp>
        <p:nvSpPr>
          <p:cNvPr id="2" name="Content Placeholder 1">
            <a:extLst>
              <a:ext uri="{FF2B5EF4-FFF2-40B4-BE49-F238E27FC236}">
                <a16:creationId xmlns:a16="http://schemas.microsoft.com/office/drawing/2014/main" id="{930C2806-B243-9BBE-CA70-9F11781F5DB8}"/>
              </a:ext>
            </a:extLst>
          </p:cNvPr>
          <p:cNvSpPr>
            <a:spLocks noGrp="1"/>
          </p:cNvSpPr>
          <p:nvPr>
            <p:ph idx="1"/>
          </p:nvPr>
        </p:nvSpPr>
        <p:spPr>
          <a:xfrm>
            <a:off x="805045" y="1501197"/>
            <a:ext cx="4054293" cy="3547984"/>
          </a:xfrm>
        </p:spPr>
        <p:txBody>
          <a:bodyPr/>
          <a:lstStyle/>
          <a:p>
            <a:pPr marL="0" indent="0">
              <a:buNone/>
              <a:tabLst>
                <a:tab pos="346075" algn="l"/>
              </a:tabLst>
            </a:pPr>
            <a:r>
              <a:rPr lang="en-US" b="1" dirty="0"/>
              <a:t>To do: </a:t>
            </a:r>
            <a:r>
              <a:rPr lang="en-US" dirty="0"/>
              <a:t>Write a paragraph describing what could happen to the world if bees and other pollinators disappeared.</a:t>
            </a:r>
            <a:br>
              <a:rPr lang="en-US" dirty="0"/>
            </a:br>
            <a:r>
              <a:rPr lang="en-US" dirty="0"/>
              <a:t>What would be the long-term consequences? How would food security be impacted? What would happen to trade? Would there be wars? Which countries might do better?</a:t>
            </a:r>
          </a:p>
        </p:txBody>
      </p:sp>
      <p:sp>
        <p:nvSpPr>
          <p:cNvPr id="5" name="TextBox 4">
            <a:extLst>
              <a:ext uri="{FF2B5EF4-FFF2-40B4-BE49-F238E27FC236}">
                <a16:creationId xmlns:a16="http://schemas.microsoft.com/office/drawing/2014/main" id="{0CD4FEA8-0092-B69D-BB7B-3DEEA3D7C097}"/>
              </a:ext>
            </a:extLst>
          </p:cNvPr>
          <p:cNvSpPr txBox="1"/>
          <p:nvPr/>
        </p:nvSpPr>
        <p:spPr>
          <a:xfrm>
            <a:off x="836585" y="5350859"/>
            <a:ext cx="4320480" cy="584775"/>
          </a:xfrm>
          <a:prstGeom prst="rect">
            <a:avLst/>
          </a:prstGeom>
          <a:noFill/>
        </p:spPr>
        <p:txBody>
          <a:bodyPr wrap="square" rtlCol="0">
            <a:spAutoFit/>
          </a:bodyPr>
          <a:lstStyle/>
          <a:p>
            <a:r>
              <a:rPr lang="en-US" b="1" dirty="0">
                <a:solidFill>
                  <a:srgbClr val="1A4347"/>
                </a:solidFill>
              </a:rPr>
              <a:t>Key terms to use: </a:t>
            </a:r>
            <a:r>
              <a:rPr lang="en-US" dirty="0">
                <a:solidFill>
                  <a:srgbClr val="1A4347"/>
                </a:solidFill>
              </a:rPr>
              <a:t>Pollinators, pollination, food security, interdependence, ecosystem.</a:t>
            </a:r>
          </a:p>
        </p:txBody>
      </p:sp>
      <p:pic>
        <p:nvPicPr>
          <p:cNvPr id="8" name="Picture 7" descr="A rainbow of vegetables arranged in a circle&#10;&#10;AI-generated content may be incorrect.">
            <a:extLst>
              <a:ext uri="{FF2B5EF4-FFF2-40B4-BE49-F238E27FC236}">
                <a16:creationId xmlns:a16="http://schemas.microsoft.com/office/drawing/2014/main" id="{5FFF477A-6A13-53F7-F642-3885D1916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79" y="1583795"/>
            <a:ext cx="2952315" cy="2952315"/>
          </a:xfrm>
          <a:prstGeom prst="rect">
            <a:avLst/>
          </a:prstGeom>
        </p:spPr>
      </p:pic>
      <p:pic>
        <p:nvPicPr>
          <p:cNvPr id="7" name="Picture 6" descr="A logo with a bee&#10;&#10;AI-generated content may be incorrect.">
            <a:extLst>
              <a:ext uri="{FF2B5EF4-FFF2-40B4-BE49-F238E27FC236}">
                <a16:creationId xmlns:a16="http://schemas.microsoft.com/office/drawing/2014/main" id="{B1D41E2F-AED7-B129-7F42-4052283E1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250" y="4702788"/>
            <a:ext cx="1575175" cy="1468834"/>
          </a:xfrm>
          <a:prstGeom prst="rect">
            <a:avLst/>
          </a:prstGeom>
        </p:spPr>
      </p:pic>
      <p:sp>
        <p:nvSpPr>
          <p:cNvPr id="9" name="TextBox 8">
            <a:extLst>
              <a:ext uri="{FF2B5EF4-FFF2-40B4-BE49-F238E27FC236}">
                <a16:creationId xmlns:a16="http://schemas.microsoft.com/office/drawing/2014/main" id="{1D5BFB35-94B6-D5F9-5281-FCCB1A9CA6D2}"/>
              </a:ext>
            </a:extLst>
          </p:cNvPr>
          <p:cNvSpPr txBox="1"/>
          <p:nvPr/>
        </p:nvSpPr>
        <p:spPr>
          <a:xfrm>
            <a:off x="5292080" y="1116219"/>
            <a:ext cx="2970858" cy="350944"/>
          </a:xfrm>
          <a:prstGeom prst="rect">
            <a:avLst/>
          </a:prstGeom>
          <a:noFill/>
        </p:spPr>
        <p:txBody>
          <a:bodyPr wrap="square" rtlCol="0">
            <a:spAutoFit/>
          </a:bodyPr>
          <a:lstStyle/>
          <a:p>
            <a:pPr algn="ctr"/>
            <a:r>
              <a:rPr lang="en-US" b="1" dirty="0">
                <a:solidFill>
                  <a:srgbClr val="1A4347"/>
                </a:solidFill>
              </a:rPr>
              <a:t>Did you know?</a:t>
            </a:r>
            <a:endParaRPr lang="en-US" dirty="0">
              <a:solidFill>
                <a:srgbClr val="1A4347"/>
              </a:solidFill>
            </a:endParaRPr>
          </a:p>
        </p:txBody>
      </p:sp>
    </p:spTree>
    <p:extLst>
      <p:ext uri="{BB962C8B-B14F-4D97-AF65-F5344CB8AC3E}">
        <p14:creationId xmlns:p14="http://schemas.microsoft.com/office/powerpoint/2010/main" val="2154430488"/>
      </p:ext>
    </p:extLst>
  </p:cSld>
  <p:clrMapOvr>
    <a:masterClrMapping/>
  </p:clrMapOvr>
  <p:transition spd="med"/>
</p:sld>
</file>

<file path=ppt/theme/theme1.xml><?xml version="1.0" encoding="utf-8"?>
<a:theme xmlns:a="http://schemas.openxmlformats.org/drawingml/2006/main" name="Blank Presentation">
  <a:themeElements>
    <a:clrScheme name="Custom 1">
      <a:dk1>
        <a:srgbClr val="000000"/>
      </a:dk1>
      <a:lt1>
        <a:srgbClr val="FFFFFF"/>
      </a:lt1>
      <a:dk2>
        <a:srgbClr val="00209F"/>
      </a:dk2>
      <a:lt2>
        <a:srgbClr val="7B6F67"/>
      </a:lt2>
      <a:accent1>
        <a:srgbClr val="6AB2E7"/>
      </a:accent1>
      <a:accent2>
        <a:srgbClr val="948DD0"/>
      </a:accent2>
      <a:accent3>
        <a:srgbClr val="FFFFFF"/>
      </a:accent3>
      <a:accent4>
        <a:srgbClr val="000000"/>
      </a:accent4>
      <a:accent5>
        <a:srgbClr val="B9D5F1"/>
      </a:accent5>
      <a:accent6>
        <a:srgbClr val="867FBC"/>
      </a:accent6>
      <a:hlink>
        <a:srgbClr val="32D3CB"/>
      </a:hlink>
      <a:folHlink>
        <a:srgbClr val="6A004B"/>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36BCF4"/>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209F"/>
        </a:dk2>
        <a:lt2>
          <a:srgbClr val="808080"/>
        </a:lt2>
        <a:accent1>
          <a:srgbClr val="7B6F67"/>
        </a:accent1>
        <a:accent2>
          <a:srgbClr val="76B900"/>
        </a:accent2>
        <a:accent3>
          <a:srgbClr val="FFFFFF"/>
        </a:accent3>
        <a:accent4>
          <a:srgbClr val="000000"/>
        </a:accent4>
        <a:accent5>
          <a:srgbClr val="BFBBB8"/>
        </a:accent5>
        <a:accent6>
          <a:srgbClr val="6AA700"/>
        </a:accent6>
        <a:hlink>
          <a:srgbClr val="32D3CB"/>
        </a:hlink>
        <a:folHlink>
          <a:srgbClr val="6AB2E7"/>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209F"/>
        </a:dk2>
        <a:lt2>
          <a:srgbClr val="7B6F67"/>
        </a:lt2>
        <a:accent1>
          <a:srgbClr val="6AB2E7"/>
        </a:accent1>
        <a:accent2>
          <a:srgbClr val="948DD0"/>
        </a:accent2>
        <a:accent3>
          <a:srgbClr val="FFFFFF"/>
        </a:accent3>
        <a:accent4>
          <a:srgbClr val="000000"/>
        </a:accent4>
        <a:accent5>
          <a:srgbClr val="B9D5F1"/>
        </a:accent5>
        <a:accent6>
          <a:srgbClr val="867FBC"/>
        </a:accent6>
        <a:hlink>
          <a:srgbClr val="32D3CB"/>
        </a:hlink>
        <a:folHlink>
          <a:srgbClr val="6A004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nterdependence and pollination_v02" id="{EE12DEC7-4C1D-8C45-BB0E-F5EC36B2473D}" vid="{A1CA6A93-6A51-4D4D-9A84-28BF6AA12ED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BF336FCA04A0384691D5E18E0490C370" ma:contentTypeVersion="9" ma:contentTypeDescription="Create a new document." ma:contentTypeScope="" ma:versionID="2d6bcb1b59bff5fbbcf75e47305e4db9">
  <xsd:schema xmlns:xsd="http://www.w3.org/2001/XMLSchema" xmlns:xs="http://www.w3.org/2001/XMLSchema" xmlns:p="http://schemas.microsoft.com/office/2006/metadata/properties" xmlns:ns2="5be7bb9b-1bff-4389-83b0-756ba531f2d8" targetNamespace="http://schemas.microsoft.com/office/2006/metadata/properties" ma:root="true" ma:fieldsID="ec905eb8d434fb66f84eb0e2acef4ec6" ns2:_="">
    <xsd:import namespace="5be7bb9b-1bff-4389-83b0-756ba531f2d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7bb9b-1bff-4389-83b0-756ba531f2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AFA881-AD51-4E97-96E7-8BCBEFE4EFA6}">
  <ds:schemaRefs>
    <ds:schemaRef ds:uri="http://schemas.microsoft.com/sharepoint/v3/contenttype/forms"/>
  </ds:schemaRefs>
</ds:datastoreItem>
</file>

<file path=customXml/itemProps2.xml><?xml version="1.0" encoding="utf-8"?>
<ds:datastoreItem xmlns:ds="http://schemas.openxmlformats.org/officeDocument/2006/customXml" ds:itemID="{818216F3-DE36-4C58-82AD-E3588E7300A7}">
  <ds:schemaRefs>
    <ds:schemaRef ds:uri="http://schemas.microsoft.com/office/2006/metadata/longProperties"/>
  </ds:schemaRefs>
</ds:datastoreItem>
</file>

<file path=customXml/itemProps3.xml><?xml version="1.0" encoding="utf-8"?>
<ds:datastoreItem xmlns:ds="http://schemas.openxmlformats.org/officeDocument/2006/customXml" ds:itemID="{1BD2B905-E28C-4426-8E2A-6F8D1EE35D12}">
  <ds:schemaRefs>
    <ds:schemaRef ds:uri="495038ce-f73f-448e-8860-51b04a91e6b2"/>
    <ds:schemaRef ds:uri="http://schemas.microsoft.com/office/2006/documentManagement/types"/>
    <ds:schemaRef ds:uri="http://schemas.microsoft.com/office/2006/metadata/properties"/>
    <ds:schemaRef ds:uri="e064e875-9c59-4e60-b021-9d14a670d104"/>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s>
</ds:datastoreItem>
</file>

<file path=customXml/itemProps4.xml><?xml version="1.0" encoding="utf-8"?>
<ds:datastoreItem xmlns:ds="http://schemas.openxmlformats.org/officeDocument/2006/customXml" ds:itemID="{96B7369D-B4A8-4661-BC80-61E9705475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7bb9b-1bff-4389-83b0-756ba531f2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TotalTime>
  <Words>482</Words>
  <Application>Microsoft Office PowerPoint</Application>
  <PresentationFormat>On-screen Show (4:3)</PresentationFormat>
  <Paragraphs>60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vt:lpstr>
      <vt:lpstr>Blank Presentation</vt:lpstr>
      <vt:lpstr>Interdependence and pollination</vt:lpstr>
      <vt:lpstr>Interdependence and pollination</vt:lpstr>
      <vt:lpstr>Starter</vt:lpstr>
      <vt:lpstr>Interdependence</vt:lpstr>
      <vt:lpstr>Examples of interdependence</vt:lpstr>
      <vt:lpstr>Why do we rely on pollination?</vt:lpstr>
      <vt:lpstr>Practical activity</vt:lpstr>
      <vt:lpstr>Interdependence activity – outdoor worksheet</vt:lpstr>
      <vt:lpstr>Plenary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Gasiorek, Sara: RBKC</dc:creator>
  <cp:keywords/>
  <dc:description/>
  <cp:lastModifiedBy>Rose, Matthew: RBKC</cp:lastModifiedBy>
  <cp:revision>1</cp:revision>
  <dcterms:created xsi:type="dcterms:W3CDTF">2025-06-19T11:19:36Z</dcterms:created>
  <dcterms:modified xsi:type="dcterms:W3CDTF">2026-04-28T13:55:08Z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0x010100BF336FCA04A0384691D5E18E0490C370</vt:lpwstr>
  </property>
  <property fmtid="{D5CDD505-2E9C-101B-9397-08002B2CF9AE}" pid="3" name="Month">
    <vt:lpwstr/>
  </property>
  <property fmtid="{D5CDD505-2E9C-101B-9397-08002B2CF9AE}" pid="4" name="Site maangers meetings">
    <vt:lpwstr>Agenda</vt:lpwstr>
  </property>
  <property fmtid="{D5CDD505-2E9C-101B-9397-08002B2CF9AE}" pid="5" name="Topic">
    <vt:lpwstr/>
  </property>
  <property fmtid="{D5CDD505-2E9C-101B-9397-08002B2CF9AE}" pid="6" name="Subject">
    <vt:lpwstr/>
  </property>
  <property fmtid="{D5CDD505-2E9C-101B-9397-08002B2CF9AE}" pid="7" name="Keywords">
    <vt:lpwstr/>
  </property>
  <property fmtid="{D5CDD505-2E9C-101B-9397-08002B2CF9AE}" pid="8" name="_Author">
    <vt:lpwstr>limehouse</vt:lpwstr>
  </property>
  <property fmtid="{D5CDD505-2E9C-101B-9397-08002B2CF9AE}" pid="9" name="_Category">
    <vt:lpwstr/>
  </property>
  <property fmtid="{D5CDD505-2E9C-101B-9397-08002B2CF9AE}" pid="10" name="Slides">
    <vt:lpwstr>10</vt:lpwstr>
  </property>
  <property fmtid="{D5CDD505-2E9C-101B-9397-08002B2CF9AE}" pid="11" name="Categories">
    <vt:lpwstr/>
  </property>
  <property fmtid="{D5CDD505-2E9C-101B-9397-08002B2CF9AE}" pid="12" name="Approval Level">
    <vt:lpwstr/>
  </property>
  <property fmtid="{D5CDD505-2E9C-101B-9397-08002B2CF9AE}" pid="13" name="_Comments">
    <vt:lpwstr/>
  </property>
  <property fmtid="{D5CDD505-2E9C-101B-9397-08002B2CF9AE}" pid="14" name="Assigned To">
    <vt:lpwstr/>
  </property>
  <property fmtid="{D5CDD505-2E9C-101B-9397-08002B2CF9AE}" pid="15" name="display_urn:schemas-microsoft-com:office:office#SharedWithUsers">
    <vt:lpwstr>Maynard, Sue: WCC</vt:lpwstr>
  </property>
  <property fmtid="{D5CDD505-2E9C-101B-9397-08002B2CF9AE}" pid="16" name="SharedWithUsers">
    <vt:lpwstr>15813;#Maynard, Sue: WCC</vt:lpwstr>
  </property>
</Properties>
</file>