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sldIdLst>
    <p:sldId id="283" r:id="rId6"/>
    <p:sldId id="277" r:id="rId7"/>
    <p:sldId id="278" r:id="rId8"/>
    <p:sldId id="279" r:id="rId9"/>
    <p:sldId id="280" r:id="rId10"/>
    <p:sldId id="281" r:id="rId11"/>
    <p:sldId id="282" r:id="rId12"/>
    <p:sldId id="275" r:id="rId13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7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F7E7AF-B64B-4B49-840D-73A64A42FDA9}" v="1" dt="2025-11-10T15:36:11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86395" autoAdjust="0"/>
  </p:normalViewPr>
  <p:slideViewPr>
    <p:cSldViewPr showGuides="1">
      <p:cViewPr varScale="1">
        <p:scale>
          <a:sx n="92" d="100"/>
          <a:sy n="92" d="100"/>
        </p:scale>
        <p:origin x="1950" y="78"/>
      </p:cViewPr>
      <p:guideLst>
        <p:guide orient="horz" pos="157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4062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, Matthew: RBKC" userId="68aa832f-8519-4167-bf2d-12d46d20d75a" providerId="ADAL" clId="{E0284332-01E1-43ED-B5B9-1043BA84E95C}"/>
    <pc:docChg chg="modSld">
      <pc:chgData name="Rose, Matthew: RBKC" userId="68aa832f-8519-4167-bf2d-12d46d20d75a" providerId="ADAL" clId="{E0284332-01E1-43ED-B5B9-1043BA84E95C}" dt="2025-11-10T15:36:11.087" v="4" actId="14100"/>
      <pc:docMkLst>
        <pc:docMk/>
      </pc:docMkLst>
      <pc:sldChg chg="modSp mod">
        <pc:chgData name="Rose, Matthew: RBKC" userId="68aa832f-8519-4167-bf2d-12d46d20d75a" providerId="ADAL" clId="{E0284332-01E1-43ED-B5B9-1043BA84E95C}" dt="2025-11-10T15:36:11.087" v="4" actId="14100"/>
        <pc:sldMkLst>
          <pc:docMk/>
          <pc:sldMk cId="0" sldId="283"/>
        </pc:sldMkLst>
        <pc:spChg chg="mod">
          <ac:chgData name="Rose, Matthew: RBKC" userId="68aa832f-8519-4167-bf2d-12d46d20d75a" providerId="ADAL" clId="{E0284332-01E1-43ED-B5B9-1043BA84E95C}" dt="2025-11-10T15:36:11.087" v="4" actId="14100"/>
          <ac:spMkLst>
            <pc:docMk/>
            <pc:sldMk cId="0" sldId="283"/>
            <ac:spMk id="6147" creationId="{26923EC8-822D-4DDF-2C20-493C06A4719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8CF37A3-2C56-08D5-D870-5E944EE2AA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EA3A7C9A-04A3-67CB-01CF-CEEF829955D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68F6D96-BE16-80D6-F986-B3E7026927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D3FE11E7-25A2-11EC-117D-B30FCEBDB5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5815C854-4103-E8DC-A282-5859D3CF83D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88EDEAE5-F959-DC82-81DB-C44160AA1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DAC5B3A-EB1C-264E-B952-B4B0DA18FB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7A7111A6-6C41-5A1D-6B5F-C4F2CABD4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4BB8BF-A08E-8544-8478-043610ED95BC}" type="slidenum">
              <a:rPr lang="en-GB" altLang="en-US" sz="1200" smtClean="0">
                <a:latin typeface="Times"/>
              </a:rPr>
              <a:pPr/>
              <a:t>1</a:t>
            </a:fld>
            <a:endParaRPr lang="en-GB" altLang="en-US" sz="1200">
              <a:latin typeface="Times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CB3134C-E76D-F2FF-218A-C16C907DB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DD7B1C3-C6E9-4FF8-9A1D-945B09D97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1257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Resources needed</a:t>
            </a:r>
          </a:p>
          <a:p>
            <a:r>
              <a:rPr lang="en-GB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Black, yellow and white felt, scissors, glue, glue spreaders, googly eyes</a:t>
            </a:r>
            <a:endParaRPr lang="en-GB" altLang="en-US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BA40A022-7079-82AF-4085-F297D1856B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87AA7B8C-D720-C77D-2CDA-53A62A2B2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/>
            </a:endParaRPr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EE56B74D-0BB3-7C83-BD51-1877EA2BC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125FDB-BC78-D748-9A8A-9D8658CE18DF}" type="slidenum">
              <a:rPr lang="en-GB" altLang="en-US" sz="1200" smtClean="0">
                <a:latin typeface="Times"/>
              </a:rPr>
              <a:pPr/>
              <a:t>3</a:t>
            </a:fld>
            <a:endParaRPr lang="en-GB" altLang="en-US" sz="1200">
              <a:latin typeface="Time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61D7A2E5-4120-CEF5-F91E-7A4C82FB0E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BEAED514-5755-ACC7-E0AE-2291CFC1D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/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03274568-A8B4-25EE-E115-E4513A260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5DB35-DCE8-6548-81FB-8693DC144C65}" type="slidenum">
              <a:rPr lang="en-GB" altLang="en-US" sz="1200" smtClean="0">
                <a:latin typeface="Times"/>
              </a:rPr>
              <a:pPr/>
              <a:t>4</a:t>
            </a:fld>
            <a:endParaRPr lang="en-GB" altLang="en-US" sz="120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DAFB3028-66D0-47CE-7264-614114CE5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98BAEABC-7A83-4C2B-7F8B-488B715BA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/>
            </a:endParaRP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F9F6C9A1-ADB4-A3D2-D6FD-13593DC72D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3A6ADB-3114-914E-B19F-F06B9FCB3494}" type="slidenum">
              <a:rPr lang="en-GB" altLang="en-US" sz="1200" smtClean="0">
                <a:latin typeface="Times"/>
              </a:rPr>
              <a:pPr/>
              <a:t>5</a:t>
            </a:fld>
            <a:endParaRPr lang="en-GB" altLang="en-US" sz="1200">
              <a:latin typeface="Time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AA23F5FB-6F9C-BDF1-DCC0-77262ECE0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EFB7FE02-DA89-5F88-E1D2-1C6D555C9D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4E49439D-7F04-8D53-1D65-6F073A43B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7C85E4-3D23-B74E-B6E6-67D53D5B67BF}" type="slidenum">
              <a:rPr lang="en-GB" altLang="en-US" sz="1200" smtClean="0">
                <a:latin typeface="Times"/>
              </a:rPr>
              <a:pPr/>
              <a:t>6</a:t>
            </a:fld>
            <a:endParaRPr lang="en-GB" altLang="en-US" sz="120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2D615A9-BE0B-7E0C-D1D1-EB0755A442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014F5D6-EE2A-92FD-493F-0F4BA738B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65B48330-C625-3E42-3ED3-48FC03181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2A6847-1F2B-9B41-B499-6FAF5AF987BF}" type="slidenum">
              <a:rPr lang="en-GB" altLang="en-US" sz="1200" smtClean="0">
                <a:latin typeface="Times"/>
              </a:rPr>
              <a:pPr/>
              <a:t>7</a:t>
            </a:fld>
            <a:endParaRPr lang="en-GB" altLang="en-US" sz="120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FCCA7B5-FC63-2583-257E-5D64420CE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1AE60B-AE11-D64C-BA28-AF3BC9CD9641}" type="slidenum">
              <a:rPr lang="en-GB" altLang="en-US" sz="1200" smtClean="0">
                <a:latin typeface="Times"/>
              </a:rPr>
              <a:pPr/>
              <a:t>8</a:t>
            </a:fld>
            <a:endParaRPr lang="en-GB" altLang="en-US" sz="1200">
              <a:latin typeface="Times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B821B1D7-C496-C7A0-CBB4-7C0E7045A7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3F749BE-2C85-ABD8-FAF6-EA0054515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772400" cy="1800200"/>
          </a:xfrm>
        </p:spPr>
        <p:txBody>
          <a:bodyPr/>
          <a:lstStyle>
            <a:lvl1pPr algn="l">
              <a:lnSpc>
                <a:spcPts val="5700"/>
              </a:lnSpc>
              <a:defRPr sz="5500">
                <a:solidFill>
                  <a:srgbClr val="1A434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247622"/>
            <a:ext cx="7198568" cy="1800201"/>
          </a:xfrm>
        </p:spPr>
        <p:txBody>
          <a:bodyPr/>
          <a:lstStyle>
            <a:lvl1pPr marL="0" indent="0" algn="l">
              <a:lnSpc>
                <a:spcPts val="3200"/>
              </a:lnSpc>
              <a:buNone/>
              <a:defRPr sz="3500" b="1">
                <a:solidFill>
                  <a:srgbClr val="617B7E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09186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87507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4170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19077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1943100" cy="4876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676900" cy="4876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94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>
            <a:lvl1pPr algn="ctr">
              <a:defRPr sz="3400">
                <a:solidFill>
                  <a:srgbClr val="22398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2398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0993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709316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660"/>
              </a:lnSpc>
              <a:spcBef>
                <a:spcPts val="0"/>
              </a:spcBef>
              <a:spcAft>
                <a:spcPts val="1000"/>
              </a:spcAft>
              <a:defRPr sz="23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09790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94931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74768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98176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52816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3048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>
            <a:extLst>
              <a:ext uri="{FF2B5EF4-FFF2-40B4-BE49-F238E27FC236}">
                <a16:creationId xmlns:a16="http://schemas.microsoft.com/office/drawing/2014/main" id="{D2D3D96C-AD3C-BE44-6A70-335DDCF0D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839788"/>
            <a:ext cx="7412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21">
            <a:extLst>
              <a:ext uri="{FF2B5EF4-FFF2-40B4-BE49-F238E27FC236}">
                <a16:creationId xmlns:a16="http://schemas.microsoft.com/office/drawing/2014/main" id="{AA3F23A5-EDD1-5A4C-4F74-B4C589574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0413" y="1982788"/>
            <a:ext cx="741203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77" r:id="rId3"/>
    <p:sldLayoutId id="2147483689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A4347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A434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A434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A434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A434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1A4347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1A4347"/>
          </a:solidFill>
          <a:latin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1A4347"/>
          </a:solidFill>
          <a:latin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1A4347"/>
          </a:solidFill>
          <a:latin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1A4347"/>
          </a:solidFill>
          <a:latin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196CE27-B8F2-7431-A28A-A55C7F99CE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06450" y="776288"/>
            <a:ext cx="5278438" cy="2652712"/>
          </a:xfrm>
        </p:spPr>
        <p:txBody>
          <a:bodyPr/>
          <a:lstStyle/>
          <a:p>
            <a:r>
              <a:rPr lang="en-GB" altLang="en-US"/>
              <a:t>Make</a:t>
            </a:r>
            <a:br>
              <a:rPr lang="en-GB" altLang="en-US"/>
            </a:br>
            <a:r>
              <a:rPr lang="en-GB" altLang="en-US"/>
              <a:t>a pollinator finger puppet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26923EC8-822D-4DDF-2C20-493C06A471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06450" y="3573463"/>
            <a:ext cx="4773613" cy="1871761"/>
          </a:xfrm>
        </p:spPr>
        <p:txBody>
          <a:bodyPr/>
          <a:lstStyle/>
          <a:p>
            <a:r>
              <a:rPr lang="en-GB" altLang="en-US" sz="2800" dirty="0"/>
              <a:t>A session from</a:t>
            </a:r>
            <a:br>
              <a:rPr lang="en-GB" altLang="en-US" sz="2800" dirty="0"/>
            </a:br>
            <a:r>
              <a:rPr lang="en-GB" altLang="en-US" sz="2800" dirty="0"/>
              <a:t>the Ecology Service supporting the</a:t>
            </a:r>
            <a:br>
              <a:rPr lang="en-GB" altLang="en-US" sz="2800" dirty="0"/>
            </a:br>
            <a:r>
              <a:rPr lang="en-GB" altLang="en-US" sz="2800" dirty="0"/>
              <a:t>Bee Superhighway</a:t>
            </a:r>
          </a:p>
          <a:p>
            <a:endParaRPr lang="en-GB" altLang="en-US" dirty="0"/>
          </a:p>
        </p:txBody>
      </p:sp>
      <p:pic>
        <p:nvPicPr>
          <p:cNvPr id="6148" name="Picture 8">
            <a:extLst>
              <a:ext uri="{FF2B5EF4-FFF2-40B4-BE49-F238E27FC236}">
                <a16:creationId xmlns:a16="http://schemas.microsoft.com/office/drawing/2014/main" id="{CFB9E49D-989E-BFCC-DC6D-FEEAFA91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84538"/>
            <a:ext cx="31019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3">
            <a:extLst>
              <a:ext uri="{FF2B5EF4-FFF2-40B4-BE49-F238E27FC236}">
                <a16:creationId xmlns:a16="http://schemas.microsoft.com/office/drawing/2014/main" id="{92AF442E-1E5D-7796-D584-3309A850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1 of 8 | Make a pollinator finger puppet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4EA05280-F784-42D5-C2F9-CD3B1156E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850" y="981075"/>
            <a:ext cx="7772400" cy="1143000"/>
          </a:xfrm>
        </p:spPr>
        <p:txBody>
          <a:bodyPr/>
          <a:lstStyle/>
          <a:p>
            <a:r>
              <a:rPr lang="en-US" altLang="en-US"/>
              <a:t>Can you make a pollinator</a:t>
            </a:r>
            <a:br>
              <a:rPr lang="en-US" altLang="en-US"/>
            </a:br>
            <a:r>
              <a:rPr lang="en-US" altLang="en-US"/>
              <a:t>finger puppet like this one?</a:t>
            </a:r>
          </a:p>
        </p:txBody>
      </p:sp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EAE69973-10D5-18F7-1592-D983081957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5838" y="2781300"/>
            <a:ext cx="2944812" cy="1727200"/>
          </a:xfrm>
        </p:spPr>
        <p:txBody>
          <a:bodyPr/>
          <a:lstStyle/>
          <a:p>
            <a:pPr marL="0" indent="0">
              <a:lnSpc>
                <a:spcPts val="2663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This is a bumblebee, but you could make a different one if</a:t>
            </a:r>
            <a:br>
              <a:rPr lang="en-US" altLang="en-US"/>
            </a:br>
            <a:r>
              <a:rPr lang="en-US" altLang="en-US"/>
              <a:t>you like.</a:t>
            </a:r>
          </a:p>
        </p:txBody>
      </p:sp>
      <p:pic>
        <p:nvPicPr>
          <p:cNvPr id="8195" name="Picture 5" descr="A close up of a bee&#10;&#10;AI-generated content may be incorrect.">
            <a:extLst>
              <a:ext uri="{FF2B5EF4-FFF2-40B4-BE49-F238E27FC236}">
                <a16:creationId xmlns:a16="http://schemas.microsoft.com/office/drawing/2014/main" id="{993641B3-059E-0103-4BA6-3D95BAA2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589213"/>
            <a:ext cx="3808412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>
            <a:extLst>
              <a:ext uri="{FF2B5EF4-FFF2-40B4-BE49-F238E27FC236}">
                <a16:creationId xmlns:a16="http://schemas.microsoft.com/office/drawing/2014/main" id="{3946F287-51D8-F168-3806-B2BA4B3CB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2 of 8 | Make a pollinator finger puppet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E0B4B94B-C2EB-5F7F-4E29-BCCF520725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36613"/>
            <a:ext cx="9144000" cy="1143000"/>
          </a:xfrm>
        </p:spPr>
        <p:txBody>
          <a:bodyPr/>
          <a:lstStyle/>
          <a:p>
            <a:pPr algn="ctr"/>
            <a:r>
              <a:rPr lang="en-US" altLang="en-US" sz="5500"/>
              <a:t>Step 1</a:t>
            </a:r>
          </a:p>
        </p:txBody>
      </p:sp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77505044-6603-6C7D-6EC4-7B75BBD14B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7900" y="2205038"/>
            <a:ext cx="3529013" cy="2376487"/>
          </a:xfrm>
        </p:spPr>
        <p:txBody>
          <a:bodyPr/>
          <a:lstStyle/>
          <a:p>
            <a:pPr marL="0" indent="0">
              <a:lnSpc>
                <a:spcPts val="2663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Cut out three pieces of felt in this shape. Make sure they match and are at least three times wider than your finger.</a:t>
            </a:r>
          </a:p>
        </p:txBody>
      </p:sp>
      <p:sp>
        <p:nvSpPr>
          <p:cNvPr id="9220" name="TextBox 9">
            <a:extLst>
              <a:ext uri="{FF2B5EF4-FFF2-40B4-BE49-F238E27FC236}">
                <a16:creationId xmlns:a16="http://schemas.microsoft.com/office/drawing/2014/main" id="{CA30165B-2E27-995E-C62E-0451037CF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636838"/>
            <a:ext cx="1163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617B7E"/>
                </a:solidFill>
              </a:rPr>
              <a:t>Piece A</a:t>
            </a:r>
          </a:p>
        </p:txBody>
      </p:sp>
      <p:pic>
        <p:nvPicPr>
          <p:cNvPr id="9221" name="Picture 4" descr="A black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FFEB12F4-AC8A-91CF-DA28-86C19C18A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157538"/>
            <a:ext cx="11636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0">
            <a:extLst>
              <a:ext uri="{FF2B5EF4-FFF2-40B4-BE49-F238E27FC236}">
                <a16:creationId xmlns:a16="http://schemas.microsoft.com/office/drawing/2014/main" id="{F18CB80D-A4A2-BE0D-280E-AE6D91AE5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2636838"/>
            <a:ext cx="11636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617B7E"/>
                </a:solidFill>
              </a:rPr>
              <a:t>Piece B</a:t>
            </a:r>
          </a:p>
        </p:txBody>
      </p:sp>
      <p:pic>
        <p:nvPicPr>
          <p:cNvPr id="9223" name="Picture 13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D86E5B82-FC0A-CB45-BA07-6A1285FA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60"/>
          <a:stretch>
            <a:fillRect/>
          </a:stretch>
        </p:blipFill>
        <p:spPr bwMode="auto">
          <a:xfrm flipH="1">
            <a:off x="2286000" y="4197350"/>
            <a:ext cx="206533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>
            <a:extLst>
              <a:ext uri="{FF2B5EF4-FFF2-40B4-BE49-F238E27FC236}">
                <a16:creationId xmlns:a16="http://schemas.microsoft.com/office/drawing/2014/main" id="{B3A3EA23-C6F3-DA65-0D7E-22DF5DB6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52650" y="4886325"/>
            <a:ext cx="1163638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4E2BE9-DB04-0DAD-95FF-C8E6F2647777}"/>
              </a:ext>
            </a:extLst>
          </p:cNvPr>
          <p:cNvSpPr txBox="1"/>
          <p:nvPr/>
        </p:nvSpPr>
        <p:spPr>
          <a:xfrm>
            <a:off x="2152650" y="4264025"/>
            <a:ext cx="62865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450"/>
              </a:lnSpc>
              <a:defRPr/>
            </a:pPr>
            <a:r>
              <a:rPr lang="en-US" sz="1300" dirty="0">
                <a:solidFill>
                  <a:schemeClr val="bg1"/>
                </a:solidFill>
              </a:rPr>
              <a:t>Min. width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en-US" sz="1300" spc="100" dirty="0">
                <a:solidFill>
                  <a:schemeClr val="bg1"/>
                </a:solidFill>
              </a:rPr>
              <a:t>x</a:t>
            </a:r>
            <a:r>
              <a:rPr lang="en-US" sz="13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226" name="TextBox 3">
            <a:extLst>
              <a:ext uri="{FF2B5EF4-FFF2-40B4-BE49-F238E27FC236}">
                <a16:creationId xmlns:a16="http://schemas.microsoft.com/office/drawing/2014/main" id="{1A5EBD70-64EC-84ED-8563-24D916E2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3 of 8 | Make a pollinator finger puppet</a:t>
            </a:r>
          </a:p>
        </p:txBody>
      </p:sp>
      <p:pic>
        <p:nvPicPr>
          <p:cNvPr id="9227" name="Picture 6" descr="A black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A9BC28AD-C3A8-CC74-C4E2-FE73E9CB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157538"/>
            <a:ext cx="1163637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Box 7">
            <a:extLst>
              <a:ext uri="{FF2B5EF4-FFF2-40B4-BE49-F238E27FC236}">
                <a16:creationId xmlns:a16="http://schemas.microsoft.com/office/drawing/2014/main" id="{C25027F5-E113-FBFA-E4AA-C3BF360AC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2636838"/>
            <a:ext cx="1163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617B7E"/>
                </a:solidFill>
              </a:rPr>
              <a:t>Piece 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06E22A-F8EB-8B08-5C71-7A2EA75D1E09}"/>
              </a:ext>
            </a:extLst>
          </p:cNvPr>
          <p:cNvSpPr/>
          <p:nvPr/>
        </p:nvSpPr>
        <p:spPr bwMode="auto">
          <a:xfrm>
            <a:off x="899447" y="3157538"/>
            <a:ext cx="1163637" cy="1854200"/>
          </a:xfrm>
          <a:prstGeom prst="rect">
            <a:avLst/>
          </a:prstGeom>
          <a:solidFill>
            <a:srgbClr val="F0C0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8274CD-FBB7-7818-F551-EED4BF0094F0}"/>
              </a:ext>
            </a:extLst>
          </p:cNvPr>
          <p:cNvSpPr/>
          <p:nvPr/>
        </p:nvSpPr>
        <p:spPr bwMode="auto">
          <a:xfrm>
            <a:off x="899447" y="3157538"/>
            <a:ext cx="1163637" cy="1854200"/>
          </a:xfrm>
          <a:prstGeom prst="rect">
            <a:avLst/>
          </a:prstGeom>
          <a:solidFill>
            <a:srgbClr val="F0C0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265" name="Title 1">
            <a:extLst>
              <a:ext uri="{FF2B5EF4-FFF2-40B4-BE49-F238E27FC236}">
                <a16:creationId xmlns:a16="http://schemas.microsoft.com/office/drawing/2014/main" id="{90EE1F32-3828-CB6E-3EB4-8C57EC600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39788"/>
            <a:ext cx="9144000" cy="1143000"/>
          </a:xfrm>
        </p:spPr>
        <p:txBody>
          <a:bodyPr/>
          <a:lstStyle/>
          <a:p>
            <a:pPr algn="ctr"/>
            <a:r>
              <a:rPr lang="en-US" altLang="en-US" sz="5500"/>
              <a:t>Step 2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BCFC6363-F49B-7D24-A5E8-CC70312243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7900" y="2205038"/>
            <a:ext cx="3384550" cy="2376487"/>
          </a:xfrm>
        </p:spPr>
        <p:txBody>
          <a:bodyPr/>
          <a:lstStyle/>
          <a:p>
            <a:pPr marL="0" indent="0">
              <a:lnSpc>
                <a:spcPts val="2663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Cut stripes out of yellow felt and stick them on</a:t>
            </a:r>
            <a:br>
              <a:rPr lang="en-US" altLang="en-US"/>
            </a:br>
            <a:r>
              <a:rPr lang="en-US" altLang="en-US"/>
              <a:t>the black piece.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D6C76295-B78D-8369-E37E-A1C37DD8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141663"/>
            <a:ext cx="11636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16">
            <a:extLst>
              <a:ext uri="{FF2B5EF4-FFF2-40B4-BE49-F238E27FC236}">
                <a16:creationId xmlns:a16="http://schemas.microsoft.com/office/drawing/2014/main" id="{6200DBE7-0E04-68F8-81F6-5C664E02CCD8}"/>
              </a:ext>
            </a:extLst>
          </p:cNvPr>
          <p:cNvGrpSpPr>
            <a:grpSpLocks/>
          </p:cNvGrpSpPr>
          <p:nvPr/>
        </p:nvGrpSpPr>
        <p:grpSpPr bwMode="auto">
          <a:xfrm>
            <a:off x="708027" y="3157538"/>
            <a:ext cx="1355724" cy="1841500"/>
            <a:chOff x="4886148" y="4353254"/>
            <a:chExt cx="1553364" cy="2110895"/>
          </a:xfrm>
        </p:grpSpPr>
        <p:pic>
          <p:nvPicPr>
            <p:cNvPr id="11274" name="Picture 8">
              <a:extLst>
                <a:ext uri="{FF2B5EF4-FFF2-40B4-BE49-F238E27FC236}">
                  <a16:creationId xmlns:a16="http://schemas.microsoft.com/office/drawing/2014/main" id="{87E0378A-7CBF-6AA5-A2EC-9BB0C7911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911" y="4353254"/>
              <a:ext cx="1337601" cy="2110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3">
              <a:extLst>
                <a:ext uri="{FF2B5EF4-FFF2-40B4-BE49-F238E27FC236}">
                  <a16:creationId xmlns:a16="http://schemas.microsoft.com/office/drawing/2014/main" id="{FE47BF02-B006-4229-1A74-5BA68505B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148" y="5096995"/>
              <a:ext cx="729702" cy="472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TextBox 5">
            <a:extLst>
              <a:ext uri="{FF2B5EF4-FFF2-40B4-BE49-F238E27FC236}">
                <a16:creationId xmlns:a16="http://schemas.microsoft.com/office/drawing/2014/main" id="{BE3A6507-A177-F94D-9629-4257CA1B9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4 of 8 | Make a pollinator finger puppet</a:t>
            </a:r>
          </a:p>
        </p:txBody>
      </p:sp>
      <p:sp>
        <p:nvSpPr>
          <p:cNvPr id="11270" name="TextBox 11">
            <a:extLst>
              <a:ext uri="{FF2B5EF4-FFF2-40B4-BE49-F238E27FC236}">
                <a16:creationId xmlns:a16="http://schemas.microsoft.com/office/drawing/2014/main" id="{49D6E50C-F285-FC38-8BB5-8E5D363C9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2305050"/>
            <a:ext cx="14398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>
                <a:solidFill>
                  <a:srgbClr val="617B7E"/>
                </a:solidFill>
              </a:rPr>
              <a:t>Use scissors to cut the stripes</a:t>
            </a:r>
          </a:p>
        </p:txBody>
      </p:sp>
      <p:sp>
        <p:nvSpPr>
          <p:cNvPr id="11271" name="TextBox 13">
            <a:extLst>
              <a:ext uri="{FF2B5EF4-FFF2-40B4-BE49-F238E27FC236}">
                <a16:creationId xmlns:a16="http://schemas.microsoft.com/office/drawing/2014/main" id="{C4F94571-5FE3-DA63-361E-81DF3669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2305050"/>
            <a:ext cx="12525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>
                <a:solidFill>
                  <a:srgbClr val="617B7E"/>
                </a:solidFill>
              </a:rPr>
              <a:t>Glue these pieces down</a:t>
            </a:r>
          </a:p>
        </p:txBody>
      </p:sp>
      <p:pic>
        <p:nvPicPr>
          <p:cNvPr id="11272" name="Picture 14" descr="A black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64D26FC-BAA0-3893-37BB-895D30E4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157538"/>
            <a:ext cx="1163637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15">
            <a:extLst>
              <a:ext uri="{FF2B5EF4-FFF2-40B4-BE49-F238E27FC236}">
                <a16:creationId xmlns:a16="http://schemas.microsoft.com/office/drawing/2014/main" id="{09702F73-0BAB-C936-2160-EF3D16DF5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2305050"/>
            <a:ext cx="1163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617B7E"/>
                </a:solidFill>
              </a:rPr>
              <a:t>Piece C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CA216289-1018-5828-81A7-A96B73A96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39788"/>
            <a:ext cx="9144000" cy="1143000"/>
          </a:xfrm>
        </p:spPr>
        <p:txBody>
          <a:bodyPr/>
          <a:lstStyle/>
          <a:p>
            <a:pPr algn="ctr"/>
            <a:r>
              <a:rPr lang="en-US" altLang="en-US" sz="5500"/>
              <a:t>Step 3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1E91F55E-A8B1-0833-7E00-5CECF302BE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7900" y="2205038"/>
            <a:ext cx="3384550" cy="2187575"/>
          </a:xfrm>
        </p:spPr>
        <p:txBody>
          <a:bodyPr/>
          <a:lstStyle/>
          <a:p>
            <a:pPr marL="0" indent="0">
              <a:lnSpc>
                <a:spcPts val="2663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Cut out two heart shaped pieces from white felt for the wings and place them between the upper and lower layers of black pieces.</a:t>
            </a: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EF474B15-4ECF-7244-A580-C962FDCD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89313"/>
            <a:ext cx="1336675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>
            <a:extLst>
              <a:ext uri="{FF2B5EF4-FFF2-40B4-BE49-F238E27FC236}">
                <a16:creationId xmlns:a16="http://schemas.microsoft.com/office/drawing/2014/main" id="{7EEC9914-4E80-FFF1-09DE-63E41FCB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168650"/>
            <a:ext cx="13382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9">
            <a:extLst>
              <a:ext uri="{FF2B5EF4-FFF2-40B4-BE49-F238E27FC236}">
                <a16:creationId xmlns:a16="http://schemas.microsoft.com/office/drawing/2014/main" id="{E602A1DB-890A-5B4C-88AA-392452C9E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366963"/>
            <a:ext cx="17700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 dirty="0">
                <a:solidFill>
                  <a:srgbClr val="617B7E"/>
                </a:solidFill>
              </a:rPr>
              <a:t>Cut out two shapes like this </a:t>
            </a:r>
          </a:p>
        </p:txBody>
      </p:sp>
      <p:sp>
        <p:nvSpPr>
          <p:cNvPr id="13318" name="TextBox 10">
            <a:extLst>
              <a:ext uri="{FF2B5EF4-FFF2-40B4-BE49-F238E27FC236}">
                <a16:creationId xmlns:a16="http://schemas.microsoft.com/office/drawing/2014/main" id="{0FF28F60-CD59-E364-4A07-9A02FF0C4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366963"/>
            <a:ext cx="133826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>
                <a:solidFill>
                  <a:srgbClr val="617B7E"/>
                </a:solidFill>
              </a:rPr>
              <a:t>Place them between black pieces</a:t>
            </a:r>
          </a:p>
        </p:txBody>
      </p:sp>
      <p:pic>
        <p:nvPicPr>
          <p:cNvPr id="13319" name="Picture 5">
            <a:extLst>
              <a:ext uri="{FF2B5EF4-FFF2-40B4-BE49-F238E27FC236}">
                <a16:creationId xmlns:a16="http://schemas.microsoft.com/office/drawing/2014/main" id="{8D656681-7036-C81A-DA83-3B251D4B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264025"/>
            <a:ext cx="13382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3">
            <a:extLst>
              <a:ext uri="{FF2B5EF4-FFF2-40B4-BE49-F238E27FC236}">
                <a16:creationId xmlns:a16="http://schemas.microsoft.com/office/drawing/2014/main" id="{5F62A4DE-FB0D-2BEB-464E-93A142946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5 of 8 | Make a pollinator finger puppet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CEE4B393-6B35-676C-1F69-2A83BF574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39788"/>
            <a:ext cx="9144000" cy="1143000"/>
          </a:xfrm>
        </p:spPr>
        <p:txBody>
          <a:bodyPr/>
          <a:lstStyle/>
          <a:p>
            <a:pPr algn="ctr"/>
            <a:r>
              <a:rPr lang="en-US" altLang="en-US" sz="5500"/>
              <a:t>Step 4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603A18FA-2B6E-8082-1DCC-DDCEE03561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7900" y="2205038"/>
            <a:ext cx="3384550" cy="2187575"/>
          </a:xfrm>
        </p:spPr>
        <p:txBody>
          <a:bodyPr/>
          <a:lstStyle/>
          <a:p>
            <a:pPr marL="0" indent="0">
              <a:lnSpc>
                <a:spcPts val="2663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Now glue all around the edge except for the bottom and stick the upper and lower layers together.</a:t>
            </a:r>
          </a:p>
        </p:txBody>
      </p:sp>
      <p:sp>
        <p:nvSpPr>
          <p:cNvPr id="15363" name="TextBox 3">
            <a:extLst>
              <a:ext uri="{FF2B5EF4-FFF2-40B4-BE49-F238E27FC236}">
                <a16:creationId xmlns:a16="http://schemas.microsoft.com/office/drawing/2014/main" id="{B66B362E-239C-D339-7E3F-01BD4F910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6 of 8 | Make a pollinator finger puppet</a:t>
            </a: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F5EF9CFA-748E-6B6A-94CC-217F3839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3379385"/>
            <a:ext cx="227806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>
            <a:extLst>
              <a:ext uri="{FF2B5EF4-FFF2-40B4-BE49-F238E27FC236}">
                <a16:creationId xmlns:a16="http://schemas.microsoft.com/office/drawing/2014/main" id="{929C1194-B907-4493-0FC2-1CCD9E42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051643"/>
            <a:ext cx="21732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A hand holding a white bottle with a red tip&#10;&#10;AI-generated content may be incorrect.">
            <a:extLst>
              <a:ext uri="{FF2B5EF4-FFF2-40B4-BE49-F238E27FC236}">
                <a16:creationId xmlns:a16="http://schemas.microsoft.com/office/drawing/2014/main" id="{E88C6873-3323-AE86-D6E7-FDC6A0DE3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16883"/>
            <a:ext cx="1785188" cy="206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0FB18460-93DB-7C2F-13F4-8FA934CFD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24626"/>
            <a:ext cx="1292085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 dirty="0">
                <a:solidFill>
                  <a:srgbClr val="617B7E"/>
                </a:solidFill>
              </a:rPr>
              <a:t>Glue</a:t>
            </a:r>
            <a:br>
              <a:rPr lang="en-US" altLang="en-US" dirty="0">
                <a:solidFill>
                  <a:srgbClr val="617B7E"/>
                </a:solidFill>
              </a:rPr>
            </a:br>
            <a:r>
              <a:rPr lang="en-US" altLang="en-US" dirty="0">
                <a:solidFill>
                  <a:srgbClr val="617B7E"/>
                </a:solidFill>
              </a:rPr>
              <a:t>around the</a:t>
            </a:r>
            <a:br>
              <a:rPr lang="en-US" altLang="en-US" dirty="0">
                <a:solidFill>
                  <a:srgbClr val="617B7E"/>
                </a:solidFill>
              </a:rPr>
            </a:br>
            <a:r>
              <a:rPr lang="en-US" altLang="en-US" dirty="0">
                <a:solidFill>
                  <a:srgbClr val="617B7E"/>
                </a:solidFill>
              </a:rPr>
              <a:t>edge only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9ADC8917-30CA-0415-CE9F-197C45126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15" y="5444816"/>
            <a:ext cx="1292085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 dirty="0">
                <a:solidFill>
                  <a:srgbClr val="617B7E"/>
                </a:solidFill>
              </a:rPr>
              <a:t>Don’t glue the bottom edge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A281F4-3F8E-E69A-3F0A-2A0D96A13D48}"/>
              </a:ext>
            </a:extLst>
          </p:cNvPr>
          <p:cNvCxnSpPr>
            <a:cxnSpLocks/>
          </p:cNvCxnSpPr>
          <p:nvPr/>
        </p:nvCxnSpPr>
        <p:spPr bwMode="auto">
          <a:xfrm>
            <a:off x="3732878" y="4688648"/>
            <a:ext cx="254057" cy="6490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617B7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0D14EC99-4739-9079-75A8-BC56921DA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95" y="1399097"/>
            <a:ext cx="2304555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 dirty="0">
                <a:solidFill>
                  <a:srgbClr val="617B7E"/>
                </a:solidFill>
              </a:rPr>
              <a:t>A felt piece with the stripes goes on the top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99F6FA-B9FD-75FE-9083-9714B0F187F7}"/>
              </a:ext>
            </a:extLst>
          </p:cNvPr>
          <p:cNvCxnSpPr>
            <a:cxnSpLocks/>
          </p:cNvCxnSpPr>
          <p:nvPr/>
        </p:nvCxnSpPr>
        <p:spPr bwMode="auto">
          <a:xfrm>
            <a:off x="1916705" y="3251669"/>
            <a:ext cx="0" cy="12574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617B7E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772824-AC34-B0AA-D26B-B57E32FD7EA1}"/>
              </a:ext>
            </a:extLst>
          </p:cNvPr>
          <p:cNvCxnSpPr>
            <a:cxnSpLocks/>
          </p:cNvCxnSpPr>
          <p:nvPr/>
        </p:nvCxnSpPr>
        <p:spPr bwMode="auto">
          <a:xfrm>
            <a:off x="2782337" y="3251669"/>
            <a:ext cx="0" cy="794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617B7E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B3B841-6707-F77B-3A39-51D8412DD8E3}"/>
              </a:ext>
            </a:extLst>
          </p:cNvPr>
          <p:cNvCxnSpPr>
            <a:cxnSpLocks/>
          </p:cNvCxnSpPr>
          <p:nvPr/>
        </p:nvCxnSpPr>
        <p:spPr bwMode="auto">
          <a:xfrm>
            <a:off x="3574817" y="3251669"/>
            <a:ext cx="0" cy="9874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617B7E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B4FC79A-AC34-4316-7D2C-B1D9D6090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39788"/>
            <a:ext cx="9144000" cy="1143000"/>
          </a:xfrm>
        </p:spPr>
        <p:txBody>
          <a:bodyPr/>
          <a:lstStyle/>
          <a:p>
            <a:pPr algn="ctr"/>
            <a:r>
              <a:rPr lang="en-US" altLang="en-US" sz="5500"/>
              <a:t>Step 5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C98527BE-CAE2-D42C-D456-4A381E564A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7900" y="2205038"/>
            <a:ext cx="3816350" cy="2303462"/>
          </a:xfrm>
        </p:spPr>
        <p:txBody>
          <a:bodyPr/>
          <a:lstStyle/>
          <a:p>
            <a:pPr marL="0" indent="0">
              <a:lnSpc>
                <a:spcPts val="2663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Glue on googly eyes and cut out and add antennae.</a:t>
            </a:r>
          </a:p>
          <a:p>
            <a:pPr marL="0" indent="0">
              <a:lnSpc>
                <a:spcPts val="2663"/>
              </a:lnSpc>
              <a:spcBef>
                <a:spcPct val="0"/>
              </a:spcBef>
              <a:buFontTx/>
              <a:buNone/>
            </a:pPr>
            <a:r>
              <a:rPr lang="en-US" altLang="en-US"/>
              <a:t>Your puppet is now finished!</a:t>
            </a: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E56D186E-72D1-3777-3FD6-8A91AFFA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3062288"/>
            <a:ext cx="3306762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5">
            <a:extLst>
              <a:ext uri="{FF2B5EF4-FFF2-40B4-BE49-F238E27FC236}">
                <a16:creationId xmlns:a16="http://schemas.microsoft.com/office/drawing/2014/main" id="{521CD6FD-31AD-59DC-5208-868AB250E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366963"/>
            <a:ext cx="33845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725"/>
              </a:lnSpc>
            </a:pPr>
            <a:r>
              <a:rPr lang="en-US" altLang="en-US">
                <a:solidFill>
                  <a:srgbClr val="617B7E"/>
                </a:solidFill>
              </a:rPr>
              <a:t>What else could you add? </a:t>
            </a:r>
            <a:r>
              <a:rPr lang="en-US" altLang="en-US">
                <a:solidFill>
                  <a:srgbClr val="617B7E"/>
                </a:solidFill>
                <a:sym typeface="Wingdings" pitchFamily="2" charset="2"/>
              </a:rPr>
              <a:t></a:t>
            </a:r>
            <a:endParaRPr lang="en-US" altLang="en-US">
              <a:solidFill>
                <a:srgbClr val="617B7E"/>
              </a:solidFill>
            </a:endParaRPr>
          </a:p>
        </p:txBody>
      </p:sp>
      <p:sp>
        <p:nvSpPr>
          <p:cNvPr id="17413" name="TextBox 3">
            <a:extLst>
              <a:ext uri="{FF2B5EF4-FFF2-40B4-BE49-F238E27FC236}">
                <a16:creationId xmlns:a16="http://schemas.microsoft.com/office/drawing/2014/main" id="{84AE80F3-4394-77D3-17E0-78F8EB7A4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7 of 8 | Make a pollinator finger puppet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id="{7AD1DF09-BE94-D3B3-C332-4ABC9ED61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5329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700">
                <a:solidFill>
                  <a:srgbClr val="617B7E"/>
                </a:solidFill>
                <a:cs typeface="Arial" panose="020B0604020202020204" pitchFamily="34" charset="0"/>
              </a:rPr>
              <a:t>Page 8 of 8 | Make a pollinator finger puppet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Custom 1">
      <a:dk1>
        <a:srgbClr val="000000"/>
      </a:dk1>
      <a:lt1>
        <a:srgbClr val="FFFFFF"/>
      </a:lt1>
      <a:dk2>
        <a:srgbClr val="00209F"/>
      </a:dk2>
      <a:lt2>
        <a:srgbClr val="7B6F67"/>
      </a:lt2>
      <a:accent1>
        <a:srgbClr val="6AB2E7"/>
      </a:accent1>
      <a:accent2>
        <a:srgbClr val="948DD0"/>
      </a:accent2>
      <a:accent3>
        <a:srgbClr val="FFFFFF"/>
      </a:accent3>
      <a:accent4>
        <a:srgbClr val="000000"/>
      </a:accent4>
      <a:accent5>
        <a:srgbClr val="B9D5F1"/>
      </a:accent5>
      <a:accent6>
        <a:srgbClr val="867FBC"/>
      </a:accent6>
      <a:hlink>
        <a:srgbClr val="32D3CB"/>
      </a:hlink>
      <a:folHlink>
        <a:srgbClr val="6A004B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36BCF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209F"/>
        </a:dk2>
        <a:lt2>
          <a:srgbClr val="808080"/>
        </a:lt2>
        <a:accent1>
          <a:srgbClr val="7B6F67"/>
        </a:accent1>
        <a:accent2>
          <a:srgbClr val="76B900"/>
        </a:accent2>
        <a:accent3>
          <a:srgbClr val="FFFFFF"/>
        </a:accent3>
        <a:accent4>
          <a:srgbClr val="000000"/>
        </a:accent4>
        <a:accent5>
          <a:srgbClr val="BFBBB8"/>
        </a:accent5>
        <a:accent6>
          <a:srgbClr val="6AA700"/>
        </a:accent6>
        <a:hlink>
          <a:srgbClr val="32D3CB"/>
        </a:hlink>
        <a:folHlink>
          <a:srgbClr val="6AB2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209F"/>
        </a:dk2>
        <a:lt2>
          <a:srgbClr val="7B6F67"/>
        </a:lt2>
        <a:accent1>
          <a:srgbClr val="6AB2E7"/>
        </a:accent1>
        <a:accent2>
          <a:srgbClr val="948DD0"/>
        </a:accent2>
        <a:accent3>
          <a:srgbClr val="FFFFFF"/>
        </a:accent3>
        <a:accent4>
          <a:srgbClr val="000000"/>
        </a:accent4>
        <a:accent5>
          <a:srgbClr val="B9D5F1"/>
        </a:accent5>
        <a:accent6>
          <a:srgbClr val="867FBC"/>
        </a:accent6>
        <a:hlink>
          <a:srgbClr val="32D3CB"/>
        </a:hlink>
        <a:folHlink>
          <a:srgbClr val="6A00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  -  Compatibility Mode" id="{A4C617A7-F755-6544-9F99-32F957657F9D}" vid="{85EB1953-B969-EA46-ADFC-A79B0F47DE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36FCA04A0384691D5E18E0490C370" ma:contentTypeVersion="9" ma:contentTypeDescription="Create a new document." ma:contentTypeScope="" ma:versionID="2d6bcb1b59bff5fbbcf75e47305e4db9">
  <xsd:schema xmlns:xsd="http://www.w3.org/2001/XMLSchema" xmlns:xs="http://www.w3.org/2001/XMLSchema" xmlns:p="http://schemas.microsoft.com/office/2006/metadata/properties" xmlns:ns2="5be7bb9b-1bff-4389-83b0-756ba531f2d8" targetNamespace="http://schemas.microsoft.com/office/2006/metadata/properties" ma:root="true" ma:fieldsID="ec905eb8d434fb66f84eb0e2acef4ec6" ns2:_="">
    <xsd:import namespace="5be7bb9b-1bff-4389-83b0-756ba531f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7bb9b-1bff-4389-83b0-756ba531f2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B7369D-B4A8-4661-BC80-61E9705475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e7bb9b-1bff-4389-83b0-756ba531f2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8216F3-DE36-4C58-82AD-E3588E7300A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1BD2B905-E28C-4426-8E2A-6F8D1EE35D12}">
  <ds:schemaRefs>
    <ds:schemaRef ds:uri="495038ce-f73f-448e-8860-51b04a91e6b2"/>
    <ds:schemaRef ds:uri="http://schemas.microsoft.com/office/2006/documentManagement/types"/>
    <ds:schemaRef ds:uri="http://schemas.microsoft.com/office/2006/metadata/properties"/>
    <ds:schemaRef ds:uri="e064e875-9c59-4e60-b021-9d14a670d104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F2AFA881-AD51-4E97-96E7-8BCBEFE4EF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2857</TotalTime>
  <Words>326</Words>
  <Application>Microsoft Office PowerPoint</Application>
  <PresentationFormat>On-screen Show (4:3)</PresentationFormat>
  <Paragraphs>45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</vt:lpstr>
      <vt:lpstr>Wingdings</vt:lpstr>
      <vt:lpstr>Blank Presentation</vt:lpstr>
      <vt:lpstr>Make a pollinator finger puppet</vt:lpstr>
      <vt:lpstr>Can you make a pollinator finger puppet like this one?</vt:lpstr>
      <vt:lpstr>Step 1</vt:lpstr>
      <vt:lpstr>Step 2</vt:lpstr>
      <vt:lpstr>Step 3</vt:lpstr>
      <vt:lpstr>Step 4</vt:lpstr>
      <vt:lpstr>Step 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Gasiorek, Sara: RBKC</dc:creator>
  <cp:keywords/>
  <dc:description/>
  <cp:lastModifiedBy>Rose, Matthew: RBKC</cp:lastModifiedBy>
  <cp:revision>1</cp:revision>
  <dcterms:created xsi:type="dcterms:W3CDTF">2025-08-01T09:50:13Z</dcterms:created>
  <dcterms:modified xsi:type="dcterms:W3CDTF">2025-11-10T15:36:12Z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0x010100BF336FCA04A0384691D5E18E0490C370</vt:lpwstr>
  </property>
  <property fmtid="{D5CDD505-2E9C-101B-9397-08002B2CF9AE}" pid="3" name="Month">
    <vt:lpwstr/>
  </property>
  <property fmtid="{D5CDD505-2E9C-101B-9397-08002B2CF9AE}" pid="4" name="Site maangers meetings">
    <vt:lpwstr>Agenda</vt:lpwstr>
  </property>
  <property fmtid="{D5CDD505-2E9C-101B-9397-08002B2CF9AE}" pid="5" name="Topic">
    <vt:lpwstr/>
  </property>
  <property fmtid="{D5CDD505-2E9C-101B-9397-08002B2CF9AE}" pid="6" name="Subject">
    <vt:lpwstr/>
  </property>
  <property fmtid="{D5CDD505-2E9C-101B-9397-08002B2CF9AE}" pid="7" name="Keywords">
    <vt:lpwstr/>
  </property>
  <property fmtid="{D5CDD505-2E9C-101B-9397-08002B2CF9AE}" pid="8" name="_Author">
    <vt:lpwstr>limehouse</vt:lpwstr>
  </property>
  <property fmtid="{D5CDD505-2E9C-101B-9397-08002B2CF9AE}" pid="9" name="_Category">
    <vt:lpwstr/>
  </property>
  <property fmtid="{D5CDD505-2E9C-101B-9397-08002B2CF9AE}" pid="10" name="Slides">
    <vt:lpwstr>10</vt:lpwstr>
  </property>
  <property fmtid="{D5CDD505-2E9C-101B-9397-08002B2CF9AE}" pid="11" name="Categories">
    <vt:lpwstr/>
  </property>
  <property fmtid="{D5CDD505-2E9C-101B-9397-08002B2CF9AE}" pid="12" name="Approval Level">
    <vt:lpwstr/>
  </property>
  <property fmtid="{D5CDD505-2E9C-101B-9397-08002B2CF9AE}" pid="13" name="_Comments">
    <vt:lpwstr/>
  </property>
  <property fmtid="{D5CDD505-2E9C-101B-9397-08002B2CF9AE}" pid="14" name="Assigned To">
    <vt:lpwstr/>
  </property>
  <property fmtid="{D5CDD505-2E9C-101B-9397-08002B2CF9AE}" pid="15" name="display_urn:schemas-microsoft-com:office:office#SharedWithUsers">
    <vt:lpwstr>Maynard, Sue: WCC</vt:lpwstr>
  </property>
  <property fmtid="{D5CDD505-2E9C-101B-9397-08002B2CF9AE}" pid="16" name="SharedWithUsers">
    <vt:lpwstr>15813;#Maynard, Sue: WCC</vt:lpwstr>
  </property>
</Properties>
</file>