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9"/>
  </p:notesMasterIdLst>
  <p:sldIdLst>
    <p:sldId id="283" r:id="rId6"/>
    <p:sldId id="277" r:id="rId7"/>
    <p:sldId id="278" r:id="rId8"/>
    <p:sldId id="291" r:id="rId9"/>
    <p:sldId id="292" r:id="rId10"/>
    <p:sldId id="294" r:id="rId11"/>
    <p:sldId id="295" r:id="rId12"/>
    <p:sldId id="297" r:id="rId13"/>
    <p:sldId id="296" r:id="rId14"/>
    <p:sldId id="299" r:id="rId15"/>
    <p:sldId id="298" r:id="rId16"/>
    <p:sldId id="300" r:id="rId17"/>
    <p:sldId id="275" r:id="rId18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5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4347"/>
    <a:srgbClr val="617B7E"/>
    <a:srgbClr val="E3E774"/>
    <a:srgbClr val="223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8F145A-CEFF-4497-979B-5E0BBDCAE3F3}" v="1" dt="2026-04-22T12:07:06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3" autoAdjust="0"/>
    <p:restoredTop sz="86259" autoAdjust="0"/>
  </p:normalViewPr>
  <p:slideViewPr>
    <p:cSldViewPr showGuides="1">
      <p:cViewPr>
        <p:scale>
          <a:sx n="75" d="100"/>
          <a:sy n="75" d="100"/>
        </p:scale>
        <p:origin x="1004" y="-344"/>
      </p:cViewPr>
      <p:guideLst>
        <p:guide orient="horz"/>
        <p:guide pos="5205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4062" y="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, Matthew: RBKC" userId="68aa832f-8519-4167-bf2d-12d46d20d75a" providerId="ADAL" clId="{E0284332-01E1-43ED-B5B9-1043BA84E95C}"/>
    <pc:docChg chg="custSel modSld">
      <pc:chgData name="Rose, Matthew: RBKC" userId="68aa832f-8519-4167-bf2d-12d46d20d75a" providerId="ADAL" clId="{E0284332-01E1-43ED-B5B9-1043BA84E95C}" dt="2026-04-22T12:11:33.158" v="598" actId="5793"/>
      <pc:docMkLst>
        <pc:docMk/>
      </pc:docMkLst>
      <pc:sldChg chg="modNotesTx">
        <pc:chgData name="Rose, Matthew: RBKC" userId="68aa832f-8519-4167-bf2d-12d46d20d75a" providerId="ADAL" clId="{E0284332-01E1-43ED-B5B9-1043BA84E95C}" dt="2026-04-22T12:01:34.799" v="33" actId="20577"/>
        <pc:sldMkLst>
          <pc:docMk/>
          <pc:sldMk cId="1264471109" sldId="278"/>
        </pc:sldMkLst>
      </pc:sldChg>
      <pc:sldChg chg="modNotesTx">
        <pc:chgData name="Rose, Matthew: RBKC" userId="68aa832f-8519-4167-bf2d-12d46d20d75a" providerId="ADAL" clId="{E0284332-01E1-43ED-B5B9-1043BA84E95C}" dt="2026-04-22T12:03:02.188" v="137" actId="20577"/>
        <pc:sldMkLst>
          <pc:docMk/>
          <pc:sldMk cId="1587388338" sldId="291"/>
        </pc:sldMkLst>
      </pc:sldChg>
      <pc:sldChg chg="modNotesTx">
        <pc:chgData name="Rose, Matthew: RBKC" userId="68aa832f-8519-4167-bf2d-12d46d20d75a" providerId="ADAL" clId="{E0284332-01E1-43ED-B5B9-1043BA84E95C}" dt="2026-04-22T12:04:49.776" v="351" actId="20577"/>
        <pc:sldMkLst>
          <pc:docMk/>
          <pc:sldMk cId="1668125816" sldId="292"/>
        </pc:sldMkLst>
      </pc:sldChg>
      <pc:sldChg chg="modNotesTx">
        <pc:chgData name="Rose, Matthew: RBKC" userId="68aa832f-8519-4167-bf2d-12d46d20d75a" providerId="ADAL" clId="{E0284332-01E1-43ED-B5B9-1043BA84E95C}" dt="2026-04-22T12:06:41.248" v="496" actId="20577"/>
        <pc:sldMkLst>
          <pc:docMk/>
          <pc:sldMk cId="2154430488" sldId="296"/>
        </pc:sldMkLst>
      </pc:sldChg>
      <pc:sldChg chg="modNotesTx">
        <pc:chgData name="Rose, Matthew: RBKC" userId="68aa832f-8519-4167-bf2d-12d46d20d75a" providerId="ADAL" clId="{E0284332-01E1-43ED-B5B9-1043BA84E95C}" dt="2026-04-22T12:05:47.102" v="424" actId="20577"/>
        <pc:sldMkLst>
          <pc:docMk/>
          <pc:sldMk cId="341290226" sldId="297"/>
        </pc:sldMkLst>
      </pc:sldChg>
      <pc:sldChg chg="modNotesTx">
        <pc:chgData name="Rose, Matthew: RBKC" userId="68aa832f-8519-4167-bf2d-12d46d20d75a" providerId="ADAL" clId="{E0284332-01E1-43ED-B5B9-1043BA84E95C}" dt="2026-04-22T12:11:33.158" v="598" actId="5793"/>
        <pc:sldMkLst>
          <pc:docMk/>
          <pc:sldMk cId="560463870" sldId="298"/>
        </pc:sldMkLst>
      </pc:sldChg>
      <pc:sldChg chg="modNotesTx">
        <pc:chgData name="Rose, Matthew: RBKC" userId="68aa832f-8519-4167-bf2d-12d46d20d75a" providerId="ADAL" clId="{E0284332-01E1-43ED-B5B9-1043BA84E95C}" dt="2026-04-22T12:10:13.923" v="543" actId="20577"/>
        <pc:sldMkLst>
          <pc:docMk/>
          <pc:sldMk cId="1854279508" sldId="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E509B795-DAE9-FF49-B83C-18B1051E5C3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51EB7343-2889-5440-A2E7-B25CE7DC3C4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4156BD9-03F8-DE40-A51F-AAB1EB09856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92F57F57-BA1F-F040-8F9B-0E4094E7D28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3974" name="Rectangle 6">
            <a:extLst>
              <a:ext uri="{FF2B5EF4-FFF2-40B4-BE49-F238E27FC236}">
                <a16:creationId xmlns:a16="http://schemas.microsoft.com/office/drawing/2014/main" id="{6A998FB8-7902-3343-A34D-998F9F0D23A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5" name="Rectangle 7">
            <a:extLst>
              <a:ext uri="{FF2B5EF4-FFF2-40B4-BE49-F238E27FC236}">
                <a16:creationId xmlns:a16="http://schemas.microsoft.com/office/drawing/2014/main" id="{7A75C069-122B-3B4E-8A78-2D6A621307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D30A6B05-8B6C-0F43-8621-FEF8CC185B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ADBE5-EDBD-9FBE-DD25-7722E9E5B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A4402822-6F80-AD2A-EEC8-13E02C69A0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82F20D-CE49-174D-83EB-203B7E0CC9C5}" type="slidenum">
              <a:rPr lang="en-GB" altLang="en-US" sz="1200">
                <a:latin typeface="Times" pitchFamily="2" charset="0"/>
              </a:rPr>
              <a:pPr/>
              <a:t>1</a:t>
            </a:fld>
            <a:endParaRPr lang="en-GB" altLang="en-US" sz="1200">
              <a:latin typeface="Times" pitchFamily="2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A8F98180-D82C-A443-ADCE-91DBEEFE5F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3CBA9DE-0BBC-FD50-18D9-68A94B3A64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6"/>
            <a:ext cx="5438775" cy="12565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70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8687B-A752-59E2-24A0-169272EB8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C94E8A-8AD5-9BF9-D620-38259B614D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333323-E193-40DD-ACDC-BE8824401B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Clockwise from top left: hummingbird, bat, lemur, lizard, bush rat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CD294-99F7-0E0F-5F05-6164CE5FA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7015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9E4E2-6FA7-A2E6-B8BC-6B75B7D75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7CC24-9715-6351-2C19-534836706D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5E41C-F578-0A7B-D7CD-9350F50E1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Ask: What ways can you think of to help pollinators?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69E57-8292-9D97-79A9-0DB2DB9DB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3641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AACD6-F1EE-72BC-0B5F-2DD55C647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D48BD7-36A8-1DA7-0B01-E590118F75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BB8DC-1072-8866-EE79-316920B4B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C03FC-D434-D783-512F-81A92A642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7448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59CD-A117-8C22-022F-95E1183D5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6AFE24A7-9F42-27C0-987D-0095D3C88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82F20D-CE49-174D-83EB-203B7E0CC9C5}" type="slidenum">
              <a:rPr lang="en-GB" altLang="en-US" sz="1200">
                <a:latin typeface="Times" pitchFamily="2" charset="0"/>
              </a:rPr>
              <a:pPr/>
              <a:t>13</a:t>
            </a:fld>
            <a:endParaRPr lang="en-GB" altLang="en-US" sz="1200">
              <a:latin typeface="Times" pitchFamily="2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950AD377-39D8-1FEE-0B4C-4AF1819B46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2CF7D0B-4FE1-29C4-CB47-3EFF429D92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68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9658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photo shows a Honeybee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884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3F7B2-0B06-9D82-DFBD-CBDC76F9E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A221E5-4D0E-555E-52DD-D711E795A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9297A7-9057-E55E-0D77-6750B461D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l-r: a species of bumblebee, a species of solitary bee, Honeybees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69C83-C682-F92A-4C80-E54F0C7D2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5936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9403F-E54D-24B0-5A9F-FEEC9F169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31B16-77AC-F3AA-0579-D45A22F3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BAB069-BCEA-587B-1525-AA2856FF9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Ask: can you see the pollen all over the bee’s body?</a:t>
            </a:r>
          </a:p>
          <a:p>
            <a:r>
              <a:rPr lang="en-US" dirty="0"/>
              <a:t>Bees collect pollen for food and in doing so accidentally carry it from one flower to another.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DA580-7AD9-ADDF-B504-B138BD474F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1805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70A51-EEA6-BC48-88F0-0F7F840BD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46539-D2C6-EBD5-551E-DD9D4B6DC6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154FCD-C1DD-6E2D-D18B-C0A5DCACB1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FE341-C274-06BE-D662-F11F2E121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6207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AFAD7-DE64-9BBC-0EDE-9741A2208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05DF34-8162-067C-32A7-B2F8B0E43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C64968-0783-1775-2944-C6D4F07E1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5274E-0902-338F-9392-C73AAD9E9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3127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4E6E2-37D1-187E-F764-69C2EAE5E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636A47-3B01-F397-8A80-B2F66E9A7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464E91-6F40-D65A-6860-E4565CD4F4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Ask: can you think of any other animals that visit flowers?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F4B-A0A3-A921-4F2C-2C4604E8F4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964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DEA6D-DEEC-9C64-2556-5EA457A22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DADEC5-AFC3-FD54-6BAE-4A8CEA77EF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F7D8F1-964F-3EEC-1B73-F4D4ADF610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Clockwise from top left: hoverfly, butterfly, beetle, wasp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068BB-CB69-B100-E906-B4FE4B3B4E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0A6B05-8B6C-0F43-8621-FEF8CC185B09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413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584" y="2420888"/>
            <a:ext cx="7772400" cy="1800200"/>
          </a:xfrm>
        </p:spPr>
        <p:txBody>
          <a:bodyPr/>
          <a:lstStyle>
            <a:lvl1pPr algn="l">
              <a:lnSpc>
                <a:spcPts val="5700"/>
              </a:lnSpc>
              <a:defRPr sz="5500">
                <a:solidFill>
                  <a:srgbClr val="1A434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7584" y="4247622"/>
            <a:ext cx="7198568" cy="1800201"/>
          </a:xfrm>
        </p:spPr>
        <p:txBody>
          <a:bodyPr/>
          <a:lstStyle>
            <a:lvl1pPr marL="0" indent="0" algn="l">
              <a:lnSpc>
                <a:spcPts val="3200"/>
              </a:lnSpc>
              <a:buNone/>
              <a:defRPr sz="3500" b="1">
                <a:solidFill>
                  <a:srgbClr val="617B7E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2536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6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610556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76928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09606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381000"/>
            <a:ext cx="19431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56769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0542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</p:spPr>
        <p:txBody>
          <a:bodyPr/>
          <a:lstStyle>
            <a:lvl1pPr algn="ctr">
              <a:defRPr sz="3400">
                <a:solidFill>
                  <a:srgbClr val="22398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22398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99910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3DC0-0718-A14F-82D8-59ACB0D4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4246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040" y="890718"/>
            <a:ext cx="7412360" cy="648072"/>
          </a:xfrm>
        </p:spPr>
        <p:txBody>
          <a:bodyPr/>
          <a:lstStyle>
            <a:lvl1pPr>
              <a:lnSpc>
                <a:spcPts val="382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045" y="1501197"/>
            <a:ext cx="7412360" cy="3733800"/>
          </a:xfrm>
        </p:spPr>
        <p:txBody>
          <a:bodyPr/>
          <a:lstStyle>
            <a:lvl1pPr>
              <a:lnSpc>
                <a:spcPts val="2660"/>
              </a:lnSpc>
              <a:spcBef>
                <a:spcPts val="0"/>
              </a:spcBef>
              <a:spcAft>
                <a:spcPts val="1000"/>
              </a:spcAft>
              <a:defRPr sz="23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59897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  <p15:guide id="2" pos="3061" userDrawn="1">
          <p15:clr>
            <a:srgbClr val="FBAE40"/>
          </p15:clr>
        </p15:guide>
        <p15:guide id="3" orient="horz" pos="113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87717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38100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09350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2140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21867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98658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0">
            <a:extLst>
              <a:ext uri="{FF2B5EF4-FFF2-40B4-BE49-F238E27FC236}">
                <a16:creationId xmlns:a16="http://schemas.microsoft.com/office/drawing/2014/main" id="{9EF98E9A-3191-7E47-AFA5-0104ECDDE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0040" y="840526"/>
            <a:ext cx="74123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8" name="Rectangle 21">
            <a:extLst>
              <a:ext uri="{FF2B5EF4-FFF2-40B4-BE49-F238E27FC236}">
                <a16:creationId xmlns:a16="http://schemas.microsoft.com/office/drawing/2014/main" id="{97018CFF-EE9A-4A4A-A1A6-CB2EB1711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0040" y="1983526"/>
            <a:ext cx="741236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spd="med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baseline="0">
          <a:solidFill>
            <a:srgbClr val="1A4347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C9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baseline="0">
          <a:solidFill>
            <a:srgbClr val="1A4347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baseline="0">
          <a:solidFill>
            <a:srgbClr val="1A4347"/>
          </a:solidFill>
          <a:latin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aseline="0">
          <a:solidFill>
            <a:srgbClr val="1A4347"/>
          </a:solidFill>
          <a:latin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baseline="0">
          <a:solidFill>
            <a:srgbClr val="1A4347"/>
          </a:solidFill>
          <a:latin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baseline="0">
          <a:solidFill>
            <a:srgbClr val="1A4347"/>
          </a:solidFill>
          <a:latin typeface="Arial" panose="020B060402020202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683FB1-70FD-AF7E-F208-46B707921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055C243-A9B2-4B56-BF8C-BEAFFEB81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60A0C3-7942-822C-6128-93DC47B28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771" y="728700"/>
            <a:ext cx="5971474" cy="1797358"/>
          </a:xfrm>
        </p:spPr>
        <p:txBody>
          <a:bodyPr/>
          <a:lstStyle/>
          <a:p>
            <a:r>
              <a:rPr lang="en-GB" dirty="0"/>
              <a:t>What is a pollinator?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0DDD1-7053-E72C-B3D9-5B1870649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771" y="2552196"/>
            <a:ext cx="6556539" cy="1440160"/>
          </a:xfrm>
        </p:spPr>
        <p:txBody>
          <a:bodyPr/>
          <a:lstStyle/>
          <a:p>
            <a:r>
              <a:rPr lang="en-GB" altLang="en-US" sz="2800" dirty="0"/>
              <a:t>A session from the ecology service supporting the Bee Superhighway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6EE4E0-6A84-1A7F-3B23-0CC8754317B2}"/>
              </a:ext>
            </a:extLst>
          </p:cNvPr>
          <p:cNvSpPr txBox="1"/>
          <p:nvPr/>
        </p:nvSpPr>
        <p:spPr>
          <a:xfrm>
            <a:off x="395536" y="6237312"/>
            <a:ext cx="53285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1 of 13 | </a:t>
            </a:r>
            <a:r>
              <a:rPr lang="en-GB" sz="700" dirty="0">
                <a:solidFill>
                  <a:schemeClr val="bg1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64791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35E65-7BCD-8C8A-5616-C79F6AE3C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E0F520-D556-F796-AAC5-AC1DBAB53625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10 of 13 | </a:t>
            </a:r>
            <a:r>
              <a:rPr lang="en-GB" sz="700" dirty="0">
                <a:solidFill>
                  <a:srgbClr val="617B7E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7E5D987-13A6-7545-4036-6A6FBF96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5" y="890718"/>
            <a:ext cx="7412360" cy="648072"/>
          </a:xfrm>
        </p:spPr>
        <p:txBody>
          <a:bodyPr/>
          <a:lstStyle/>
          <a:p>
            <a:r>
              <a:rPr lang="en-GB" dirty="0"/>
              <a:t>Other animal pollinators 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D31F44-6007-A619-76D5-405109238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45" y="1501197"/>
            <a:ext cx="6152220" cy="1072708"/>
          </a:xfrm>
        </p:spPr>
        <p:txBody>
          <a:bodyPr/>
          <a:lstStyle/>
          <a:p>
            <a:pPr marL="0" indent="0">
              <a:buNone/>
              <a:tabLst>
                <a:tab pos="346075" algn="l"/>
              </a:tabLst>
            </a:pPr>
            <a:r>
              <a:rPr lang="en-US" dirty="0"/>
              <a:t>In other parts of the world there are more unusual pollinators too!</a:t>
            </a:r>
          </a:p>
        </p:txBody>
      </p:sp>
      <p:pic>
        <p:nvPicPr>
          <p:cNvPr id="7" name="Picture 6" descr="A logo with a bee&#10;&#10;AI-generated content may be incorrect.">
            <a:extLst>
              <a:ext uri="{FF2B5EF4-FFF2-40B4-BE49-F238E27FC236}">
                <a16:creationId xmlns:a16="http://schemas.microsoft.com/office/drawing/2014/main" id="{4DED95BC-CC58-D039-5479-C3A732631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0" y="4702788"/>
            <a:ext cx="1575175" cy="1468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B106FA-E246-F199-8D51-AD735067E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46675" y="2370818"/>
            <a:ext cx="1738070" cy="1738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8FD96-5B0B-00F2-54BA-A402A027C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00728" y="2370818"/>
            <a:ext cx="1738070" cy="1738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52E502-6029-BDBD-DC20-74D28744E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54781" y="2370818"/>
            <a:ext cx="1738070" cy="1738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B2857-17CB-34F6-4655-594D7E3678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5820" y="4302645"/>
            <a:ext cx="1738070" cy="1738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8C17C-84ED-E545-6DF9-562ED1591D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8369" y="4302645"/>
            <a:ext cx="1738070" cy="17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7950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95C2D-7D83-A795-C038-AFAA469A7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6C673B-0BD3-2D82-9B10-1A94FE7513D3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11 of 13 | </a:t>
            </a:r>
            <a:r>
              <a:rPr lang="en-GB" sz="700" dirty="0">
                <a:solidFill>
                  <a:srgbClr val="617B7E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56CE781-919C-7A90-3BBC-0B1CA464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5" y="890718"/>
            <a:ext cx="7412360" cy="648072"/>
          </a:xfrm>
        </p:spPr>
        <p:txBody>
          <a:bodyPr/>
          <a:lstStyle/>
          <a:p>
            <a:r>
              <a:rPr lang="en-GB" dirty="0"/>
              <a:t>Help the pollinators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791C4B-D9E6-316C-C707-C4876CBF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45" y="1501197"/>
            <a:ext cx="4054293" cy="584775"/>
          </a:xfrm>
        </p:spPr>
        <p:txBody>
          <a:bodyPr/>
          <a:lstStyle/>
          <a:p>
            <a:pPr marL="0" indent="0">
              <a:buNone/>
              <a:tabLst>
                <a:tab pos="346075" algn="l"/>
              </a:tabLst>
            </a:pPr>
            <a:r>
              <a:rPr lang="en-US" dirty="0"/>
              <a:t>Three ways we can all help.</a:t>
            </a:r>
          </a:p>
        </p:txBody>
      </p:sp>
      <p:pic>
        <p:nvPicPr>
          <p:cNvPr id="7" name="Picture 6" descr="A logo with a bee&#10;&#10;AI-generated content may be incorrect.">
            <a:extLst>
              <a:ext uri="{FF2B5EF4-FFF2-40B4-BE49-F238E27FC236}">
                <a16:creationId xmlns:a16="http://schemas.microsoft.com/office/drawing/2014/main" id="{1373C5FE-B6D3-FA76-E18D-8E6AAA946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0" y="4702788"/>
            <a:ext cx="1575175" cy="14688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5B465-02C6-F511-E2FC-CC0E99584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95" y="2204254"/>
            <a:ext cx="6816610" cy="4653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AADBE0-2F20-A12F-A011-B67F189E1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497" y="1214754"/>
            <a:ext cx="990110" cy="178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638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CFF83-E830-6FD8-F037-DFCF22B47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D08D95-F208-A6EE-2CD4-94B2C86BFFBE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12 of 13 | </a:t>
            </a:r>
            <a:r>
              <a:rPr lang="en-GB" sz="700" dirty="0">
                <a:solidFill>
                  <a:srgbClr val="617B7E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69C238A-B13D-5704-C28A-E9858B07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5" y="890718"/>
            <a:ext cx="7412360" cy="648072"/>
          </a:xfrm>
        </p:spPr>
        <p:txBody>
          <a:bodyPr/>
          <a:lstStyle/>
          <a:p>
            <a:r>
              <a:rPr lang="en-GB" dirty="0"/>
              <a:t>Please help the pollinators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D7F5F8-8D02-D125-A6D2-C82F2FD01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625" y="3061844"/>
            <a:ext cx="2188120" cy="2188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123126-3ECD-1144-99C1-B376DC9EE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407" y="3061844"/>
            <a:ext cx="2188120" cy="2188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343CE5-2B95-4431-FADE-F1F06D829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28190" y="3061844"/>
            <a:ext cx="2188120" cy="2188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ED0B81-F52B-46AA-1170-2868102449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6785" y="2844586"/>
            <a:ext cx="580295" cy="575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D854B4-95CD-7EB2-7147-50C035525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5036" y="2843935"/>
            <a:ext cx="580295" cy="575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F13779-63B4-376A-47C2-D03D5ABDD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904" y="2844586"/>
            <a:ext cx="580295" cy="5757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D40CD8-3370-70F0-A06C-CD7F43F32975}"/>
              </a:ext>
            </a:extLst>
          </p:cNvPr>
          <p:cNvSpPr txBox="1"/>
          <p:nvPr/>
        </p:nvSpPr>
        <p:spPr>
          <a:xfrm>
            <a:off x="1196625" y="1808820"/>
            <a:ext cx="2160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A4347"/>
                </a:solidFill>
              </a:rPr>
              <a:t>Preservation of landscape fields and flowers</a:t>
            </a:r>
            <a:endParaRPr lang="en-US" dirty="0">
              <a:solidFill>
                <a:srgbClr val="1A4347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A3255-FA82-E1E7-6153-80B7885732F3}"/>
              </a:ext>
            </a:extLst>
          </p:cNvPr>
          <p:cNvSpPr txBox="1"/>
          <p:nvPr/>
        </p:nvSpPr>
        <p:spPr>
          <a:xfrm>
            <a:off x="3300912" y="1808820"/>
            <a:ext cx="2542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A4347"/>
                </a:solidFill>
              </a:rPr>
              <a:t>Bee hotels provide essential nesting and shelter for solitary bees</a:t>
            </a:r>
          </a:p>
        </p:txBody>
      </p:sp>
      <p:pic>
        <p:nvPicPr>
          <p:cNvPr id="7" name="Picture 6" descr="A logo with a bee&#10;&#10;AI-generated content may be incorrect.">
            <a:extLst>
              <a:ext uri="{FF2B5EF4-FFF2-40B4-BE49-F238E27FC236}">
                <a16:creationId xmlns:a16="http://schemas.microsoft.com/office/drawing/2014/main" id="{1A5D8C94-3067-389E-13C5-96AAC9D33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0" y="4702788"/>
            <a:ext cx="1575175" cy="14688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CF7706-5BB3-9D8C-F9BF-ECB7B87F76EE}"/>
              </a:ext>
            </a:extLst>
          </p:cNvPr>
          <p:cNvSpPr txBox="1"/>
          <p:nvPr/>
        </p:nvSpPr>
        <p:spPr>
          <a:xfrm>
            <a:off x="5650527" y="1808820"/>
            <a:ext cx="2160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A4347"/>
                </a:solidFill>
              </a:rPr>
              <a:t>Stop use of herbicides and pesticides</a:t>
            </a:r>
            <a:endParaRPr lang="en-US" dirty="0">
              <a:solidFill>
                <a:srgbClr val="1A4347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8D560B-F748-484C-16C0-5CC91C7D5BCD}"/>
              </a:ext>
            </a:extLst>
          </p:cNvPr>
          <p:cNvSpPr txBox="1"/>
          <p:nvPr/>
        </p:nvSpPr>
        <p:spPr>
          <a:xfrm>
            <a:off x="3320884" y="5409220"/>
            <a:ext cx="309632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1A4347"/>
                </a:solidFill>
              </a:rPr>
              <a:t>Solitary bees struggle to find suitable habitats, especially in urban and agricultural areas.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08A90F-5C05-EEC8-312F-DDBE81264701}"/>
              </a:ext>
            </a:extLst>
          </p:cNvPr>
          <p:cNvSpPr txBox="1"/>
          <p:nvPr/>
        </p:nvSpPr>
        <p:spPr>
          <a:xfrm>
            <a:off x="1061610" y="5409220"/>
            <a:ext cx="231017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1A4347"/>
                </a:solidFill>
              </a:rPr>
              <a:t>Habitat loss and fragmentation are significant threats to bees.</a:t>
            </a:r>
          </a:p>
        </p:txBody>
      </p:sp>
    </p:spTree>
    <p:extLst>
      <p:ext uri="{BB962C8B-B14F-4D97-AF65-F5344CB8AC3E}">
        <p14:creationId xmlns:p14="http://schemas.microsoft.com/office/powerpoint/2010/main" val="16573192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5C4CBA-A256-E579-98DB-859A6914A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098F4-D2AC-3871-F9D6-24F8D2421C47}"/>
              </a:ext>
            </a:extLst>
          </p:cNvPr>
          <p:cNvSpPr txBox="1"/>
          <p:nvPr/>
        </p:nvSpPr>
        <p:spPr>
          <a:xfrm>
            <a:off x="395536" y="6237312"/>
            <a:ext cx="53285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13 of 13 | </a:t>
            </a:r>
            <a:r>
              <a:rPr lang="en-GB" sz="700" dirty="0">
                <a:solidFill>
                  <a:srgbClr val="617B7E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05715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DC9F3D-F327-F187-C1E0-C5DBA2EB4FCA}"/>
              </a:ext>
            </a:extLst>
          </p:cNvPr>
          <p:cNvSpPr txBox="1"/>
          <p:nvPr/>
        </p:nvSpPr>
        <p:spPr>
          <a:xfrm>
            <a:off x="395536" y="6237312"/>
            <a:ext cx="532859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2 of 13 | </a:t>
            </a:r>
            <a:r>
              <a:rPr lang="en-GB" sz="700" dirty="0">
                <a:solidFill>
                  <a:srgbClr val="617B7E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EAE8E6-9EC8-296D-75B6-96BF943F3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5" y="890718"/>
            <a:ext cx="7412360" cy="648072"/>
          </a:xfrm>
        </p:spPr>
        <p:txBody>
          <a:bodyPr/>
          <a:lstStyle/>
          <a:p>
            <a:r>
              <a:rPr lang="en-US" dirty="0"/>
              <a:t>What is a pollinator?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723DAB0-9E2A-E267-AD71-CDE83506C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45" y="1501196"/>
            <a:ext cx="3226895" cy="26478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Pollinators are animals that help plants to create seeds. </a:t>
            </a:r>
          </a:p>
          <a:p>
            <a:pPr marL="0" indent="0">
              <a:buNone/>
            </a:pPr>
            <a:r>
              <a:rPr lang="en-US" dirty="0"/>
              <a:t>They take pollen from one flower to another.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D950B-75F5-D920-3053-E2A038927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991" y="632561"/>
            <a:ext cx="4925964" cy="40100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F520A0-AD17-09BE-6232-68590950C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58509" y="3386049"/>
            <a:ext cx="4365619" cy="347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625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6B231-78F6-5777-76CC-2A90854AF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526206-6960-B0FA-F508-CA573F56232F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3 of 13 | </a:t>
            </a:r>
            <a:r>
              <a:rPr lang="en-GB" sz="700" dirty="0">
                <a:solidFill>
                  <a:srgbClr val="617B7E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91F04376-72C9-054D-E6C3-F01C49D3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5" y="890718"/>
            <a:ext cx="7412360" cy="648072"/>
          </a:xfrm>
        </p:spPr>
        <p:txBody>
          <a:bodyPr/>
          <a:lstStyle/>
          <a:p>
            <a:r>
              <a:rPr lang="en-GB" dirty="0"/>
              <a:t>Bees are pollinators</a:t>
            </a:r>
            <a:endParaRPr lang="en-US" dirty="0"/>
          </a:p>
        </p:txBody>
      </p:sp>
      <p:pic>
        <p:nvPicPr>
          <p:cNvPr id="7" name="Picture 6" descr="A logo with a bee&#10;&#10;AI-generated content may be incorrect.">
            <a:extLst>
              <a:ext uri="{FF2B5EF4-FFF2-40B4-BE49-F238E27FC236}">
                <a16:creationId xmlns:a16="http://schemas.microsoft.com/office/drawing/2014/main" id="{B69680B2-930E-4A92-E0BA-00C590AEA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0" y="4702788"/>
            <a:ext cx="1575175" cy="1468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B7DCEC-2358-6F5A-EA15-1EDAC2D79B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51" b="9404"/>
          <a:stretch/>
        </p:blipFill>
        <p:spPr>
          <a:xfrm>
            <a:off x="900113" y="1844940"/>
            <a:ext cx="5382077" cy="31142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DF33D5-576B-8C8C-80AF-0013DCC47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155" y="2303875"/>
            <a:ext cx="1372993" cy="137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711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1CF6D-735F-AD07-2D43-22BD7A364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E5DEE0-7BEF-DC30-6B33-3A62B93FFE9B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4 of 13 | </a:t>
            </a:r>
            <a:r>
              <a:rPr lang="en-GB" sz="700" dirty="0">
                <a:solidFill>
                  <a:srgbClr val="617B7E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927E330-3C19-A8EE-429F-36A88426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5" y="890718"/>
            <a:ext cx="6512260" cy="1098122"/>
          </a:xfrm>
        </p:spPr>
        <p:txBody>
          <a:bodyPr/>
          <a:lstStyle/>
          <a:p>
            <a:r>
              <a:rPr lang="en-GB" dirty="0"/>
              <a:t>There are lots of different types of bees…</a:t>
            </a:r>
            <a:endParaRPr lang="en-US" dirty="0"/>
          </a:p>
        </p:txBody>
      </p:sp>
      <p:pic>
        <p:nvPicPr>
          <p:cNvPr id="7" name="Picture 6" descr="A logo with a bee&#10;&#10;AI-generated content may be incorrect.">
            <a:extLst>
              <a:ext uri="{FF2B5EF4-FFF2-40B4-BE49-F238E27FC236}">
                <a16:creationId xmlns:a16="http://schemas.microsoft.com/office/drawing/2014/main" id="{96B236A9-AB96-1745-F91C-AAB576051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0" y="4702788"/>
            <a:ext cx="1575175" cy="14688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9296E9-659D-977A-23F9-7519B5CFF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6625" y="2251754"/>
            <a:ext cx="2188120" cy="2188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7EF43A-127F-48AE-62CD-E47F8C67B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2407" y="2251754"/>
            <a:ext cx="2188120" cy="2188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109C8D-F735-E8F0-46BA-5CEEDCE27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28190" y="2251754"/>
            <a:ext cx="2188120" cy="21881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FF242C-A796-DCE4-FF73-353483F72983}"/>
              </a:ext>
            </a:extLst>
          </p:cNvPr>
          <p:cNvSpPr txBox="1"/>
          <p:nvPr/>
        </p:nvSpPr>
        <p:spPr>
          <a:xfrm>
            <a:off x="836585" y="4886461"/>
            <a:ext cx="44554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A4347"/>
                </a:solidFill>
              </a:rPr>
              <a:t>Fun fact: </a:t>
            </a:r>
            <a:r>
              <a:rPr lang="en-US" dirty="0">
                <a:solidFill>
                  <a:srgbClr val="1A4347"/>
                </a:solidFill>
              </a:rPr>
              <a:t>There are around 20,000 described bee species worldwide. In Britain we have around 270 species of bee, just under 250 of which are solitary bees.</a:t>
            </a:r>
          </a:p>
        </p:txBody>
      </p:sp>
    </p:spTree>
    <p:extLst>
      <p:ext uri="{BB962C8B-B14F-4D97-AF65-F5344CB8AC3E}">
        <p14:creationId xmlns:p14="http://schemas.microsoft.com/office/powerpoint/2010/main" val="158738833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20F79-DAE9-E0E5-2DDD-BE21C5CB1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42D67E-244A-1A24-D1B2-3E561BC8F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2663915"/>
            <a:ext cx="6606734" cy="3805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8A311-4FFA-4740-FE35-79FE6F6C55A9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5 of 13 | </a:t>
            </a:r>
            <a:r>
              <a:rPr lang="en-GB" sz="700" dirty="0">
                <a:solidFill>
                  <a:schemeClr val="bg1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590D677-BEE5-A6F4-6692-C982E14D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5" y="890718"/>
            <a:ext cx="7412360" cy="648072"/>
          </a:xfrm>
        </p:spPr>
        <p:txBody>
          <a:bodyPr/>
          <a:lstStyle/>
          <a:p>
            <a:r>
              <a:rPr lang="en-GB" dirty="0"/>
              <a:t>Bees collect pollen</a:t>
            </a:r>
            <a:endParaRPr lang="en-US" dirty="0"/>
          </a:p>
        </p:txBody>
      </p:sp>
      <p:pic>
        <p:nvPicPr>
          <p:cNvPr id="7" name="Picture 6" descr="A logo with a bee&#10;&#10;AI-generated content may be incorrect.">
            <a:extLst>
              <a:ext uri="{FF2B5EF4-FFF2-40B4-BE49-F238E27FC236}">
                <a16:creationId xmlns:a16="http://schemas.microsoft.com/office/drawing/2014/main" id="{5B25AC57-40BC-9E7B-30F1-9B5305FFD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0" y="4702788"/>
            <a:ext cx="1575175" cy="14688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E5437E-19F5-AEC0-6E71-4905E8BF4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880" y="503675"/>
            <a:ext cx="4586730" cy="492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258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322E0-FCBD-122C-79F6-5EC8F245C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AF5232-C691-AA85-B48D-D771779B6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182" y="2258870"/>
            <a:ext cx="6661635" cy="46043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52C045-811A-C852-1757-CCB42097A4FF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6 of 13 | </a:t>
            </a:r>
            <a:r>
              <a:rPr lang="en-GB" sz="700" dirty="0">
                <a:solidFill>
                  <a:srgbClr val="617B7E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8A486C1A-8378-87A2-F060-C706C12CE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5" y="890718"/>
            <a:ext cx="7412360" cy="648072"/>
          </a:xfrm>
        </p:spPr>
        <p:txBody>
          <a:bodyPr/>
          <a:lstStyle/>
          <a:p>
            <a:r>
              <a:rPr lang="en-GB" dirty="0"/>
              <a:t>What is pollination?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BAF5A7-4145-EFBE-A076-E642EBAF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45" y="1501195"/>
            <a:ext cx="7052320" cy="487645"/>
          </a:xfrm>
        </p:spPr>
        <p:txBody>
          <a:bodyPr/>
          <a:lstStyle/>
          <a:p>
            <a:pPr marL="0" indent="0">
              <a:buNone/>
              <a:tabLst>
                <a:tab pos="346075" algn="l"/>
              </a:tabLst>
            </a:pPr>
            <a:r>
              <a:rPr lang="en-US" dirty="0"/>
              <a:t>It means taking pollen from one flower to another.</a:t>
            </a:r>
          </a:p>
        </p:txBody>
      </p:sp>
      <p:pic>
        <p:nvPicPr>
          <p:cNvPr id="7" name="Picture 6" descr="A logo with a bee&#10;&#10;AI-generated content may be incorrect.">
            <a:extLst>
              <a:ext uri="{FF2B5EF4-FFF2-40B4-BE49-F238E27FC236}">
                <a16:creationId xmlns:a16="http://schemas.microsoft.com/office/drawing/2014/main" id="{50DDE828-F43D-7FAC-7FD7-733939325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0" y="4702788"/>
            <a:ext cx="1575175" cy="14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509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74FD1-796C-824C-9AE7-977DE5FB0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1546D2-01E8-6BBF-F986-2916BCFD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663915"/>
            <a:ext cx="9144000" cy="4833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217994-EC1C-E5B5-685A-8D9F875146C6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7 of 13 | </a:t>
            </a:r>
            <a:r>
              <a:rPr lang="en-GB" sz="700" dirty="0">
                <a:solidFill>
                  <a:srgbClr val="617B7E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71D3412-7EFA-7253-5A54-619C208B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5" y="890718"/>
            <a:ext cx="7412360" cy="648072"/>
          </a:xfrm>
        </p:spPr>
        <p:txBody>
          <a:bodyPr/>
          <a:lstStyle/>
          <a:p>
            <a:r>
              <a:rPr lang="en-GB" dirty="0"/>
              <a:t>Pollination is important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54F15F-D1E2-DEF9-BCEE-74907E591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45" y="1501196"/>
            <a:ext cx="6827295" cy="1875901"/>
          </a:xfrm>
        </p:spPr>
        <p:txBody>
          <a:bodyPr/>
          <a:lstStyle/>
          <a:p>
            <a:pPr marL="0" indent="0">
              <a:buNone/>
              <a:tabLst>
                <a:tab pos="346075" algn="l"/>
              </a:tabLst>
            </a:pPr>
            <a:r>
              <a:rPr lang="en-US" b="1" dirty="0"/>
              <a:t>1.</a:t>
            </a:r>
            <a:r>
              <a:rPr lang="en-US" dirty="0"/>
              <a:t>	Pollinators help plants to create seeds.</a:t>
            </a:r>
          </a:p>
          <a:p>
            <a:pPr marL="0" indent="0">
              <a:buNone/>
              <a:tabLst>
                <a:tab pos="346075" algn="l"/>
              </a:tabLst>
            </a:pPr>
            <a:r>
              <a:rPr lang="en-US" b="1" dirty="0"/>
              <a:t>2.</a:t>
            </a:r>
            <a:r>
              <a:rPr lang="en-US" dirty="0"/>
              <a:t>	They take pollen from one flower to another.</a:t>
            </a:r>
          </a:p>
          <a:p>
            <a:pPr marL="0" indent="0">
              <a:buNone/>
              <a:tabLst>
                <a:tab pos="346075" algn="l"/>
              </a:tabLst>
            </a:pPr>
            <a:r>
              <a:rPr lang="en-US" b="1" dirty="0"/>
              <a:t>3.</a:t>
            </a:r>
            <a:r>
              <a:rPr lang="en-US" dirty="0"/>
              <a:t>	Lots of the food we eat</a:t>
            </a:r>
            <a:br>
              <a:rPr lang="en-US" dirty="0"/>
            </a:br>
            <a:r>
              <a:rPr lang="en-US" dirty="0"/>
              <a:t>	needs pollinators.</a:t>
            </a:r>
          </a:p>
        </p:txBody>
      </p:sp>
      <p:pic>
        <p:nvPicPr>
          <p:cNvPr id="7" name="Picture 6" descr="A logo with a bee&#10;&#10;AI-generated content may be incorrect.">
            <a:extLst>
              <a:ext uri="{FF2B5EF4-FFF2-40B4-BE49-F238E27FC236}">
                <a16:creationId xmlns:a16="http://schemas.microsoft.com/office/drawing/2014/main" id="{26C7BC6B-638C-60ED-217B-2CF37D90C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0" y="4702788"/>
            <a:ext cx="1575175" cy="14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725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1AA83-7DD9-5750-CEA6-1BED41507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DE09EF09-D955-6124-6582-0830FA13CE4A}"/>
              </a:ext>
            </a:extLst>
          </p:cNvPr>
          <p:cNvSpPr/>
          <p:nvPr/>
        </p:nvSpPr>
        <p:spPr bwMode="auto">
          <a:xfrm>
            <a:off x="1264131" y="2323368"/>
            <a:ext cx="2115235" cy="2115235"/>
          </a:xfrm>
          <a:prstGeom prst="ellipse">
            <a:avLst/>
          </a:prstGeom>
          <a:solidFill>
            <a:srgbClr val="E3E774"/>
          </a:solidFill>
          <a:ln w="9525" cap="flat" cmpd="sng" algn="ctr">
            <a:solidFill>
              <a:srgbClr val="617B7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80219-0199-735B-6724-0A30DAEE9866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8 of 13 | </a:t>
            </a:r>
            <a:r>
              <a:rPr lang="en-GB" sz="700" dirty="0">
                <a:solidFill>
                  <a:srgbClr val="617B7E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F5C1776-8FFF-D3A8-1FEF-60F63D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5" y="890717"/>
            <a:ext cx="6827295" cy="1143127"/>
          </a:xfrm>
        </p:spPr>
        <p:txBody>
          <a:bodyPr/>
          <a:lstStyle/>
          <a:p>
            <a:r>
              <a:rPr lang="en-GB" dirty="0"/>
              <a:t>Are bees the only creatures that pollinate flowers?</a:t>
            </a:r>
            <a:endParaRPr lang="en-US" dirty="0"/>
          </a:p>
        </p:txBody>
      </p:sp>
      <p:pic>
        <p:nvPicPr>
          <p:cNvPr id="7" name="Picture 6" descr="A logo with a bee&#10;&#10;AI-generated content may be incorrect.">
            <a:extLst>
              <a:ext uri="{FF2B5EF4-FFF2-40B4-BE49-F238E27FC236}">
                <a16:creationId xmlns:a16="http://schemas.microsoft.com/office/drawing/2014/main" id="{AC993E1D-7CD6-2E7A-0903-89E9911D4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0" y="4702788"/>
            <a:ext cx="1575175" cy="14688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CE0FCE-306D-0D95-02F1-1D5BB9CCB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366" y="2156394"/>
            <a:ext cx="2970329" cy="47228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60A0D3-FDD2-6152-9CC9-6BEDDA791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987" y="2756296"/>
            <a:ext cx="1490833" cy="12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022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541D3-608C-F975-4AFF-548D0CC40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1C7409-4DCC-3E13-22AB-B1051338FA6A}"/>
              </a:ext>
            </a:extLst>
          </p:cNvPr>
          <p:cNvSpPr txBox="1"/>
          <p:nvPr/>
        </p:nvSpPr>
        <p:spPr>
          <a:xfrm>
            <a:off x="395536" y="6237312"/>
            <a:ext cx="25202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700" dirty="0">
                <a:solidFill>
                  <a:srgbClr val="617B7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Page 9 of 10 | </a:t>
            </a:r>
            <a:r>
              <a:rPr lang="en-GB" sz="700" dirty="0">
                <a:solidFill>
                  <a:srgbClr val="617B7E"/>
                </a:solidFill>
                <a:cs typeface="Arial" panose="020B0604020202020204" pitchFamily="34" charset="0"/>
              </a:rPr>
              <a:t>What is a pollinator?</a:t>
            </a:r>
            <a:endParaRPr lang="en-GB" sz="700" dirty="0">
              <a:solidFill>
                <a:srgbClr val="617B7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23EDD0B2-0C9C-C1AA-2EFB-2E25543B9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45" y="890718"/>
            <a:ext cx="7412360" cy="648072"/>
          </a:xfrm>
        </p:spPr>
        <p:txBody>
          <a:bodyPr/>
          <a:lstStyle/>
          <a:p>
            <a:r>
              <a:rPr lang="en-GB" dirty="0"/>
              <a:t>Other insect pollinators 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C4BCAA-08C2-912F-DBB7-094B3AB1A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328" y="1722542"/>
            <a:ext cx="7351082" cy="3775329"/>
          </a:xfrm>
          <a:prstGeom prst="rect">
            <a:avLst/>
          </a:prstGeom>
        </p:spPr>
      </p:pic>
      <p:pic>
        <p:nvPicPr>
          <p:cNvPr id="7" name="Picture 6" descr="A logo with a bee&#10;&#10;AI-generated content may be incorrect.">
            <a:extLst>
              <a:ext uri="{FF2B5EF4-FFF2-40B4-BE49-F238E27FC236}">
                <a16:creationId xmlns:a16="http://schemas.microsoft.com/office/drawing/2014/main" id="{B1D41E2F-AED7-B129-7F42-4052283E1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50" y="4702788"/>
            <a:ext cx="1575175" cy="14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304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nk Presentation">
  <a:themeElements>
    <a:clrScheme name="Custom 1">
      <a:dk1>
        <a:srgbClr val="000000"/>
      </a:dk1>
      <a:lt1>
        <a:srgbClr val="FFFFFF"/>
      </a:lt1>
      <a:dk2>
        <a:srgbClr val="00209F"/>
      </a:dk2>
      <a:lt2>
        <a:srgbClr val="7B6F67"/>
      </a:lt2>
      <a:accent1>
        <a:srgbClr val="6AB2E7"/>
      </a:accent1>
      <a:accent2>
        <a:srgbClr val="948DD0"/>
      </a:accent2>
      <a:accent3>
        <a:srgbClr val="FFFFFF"/>
      </a:accent3>
      <a:accent4>
        <a:srgbClr val="000000"/>
      </a:accent4>
      <a:accent5>
        <a:srgbClr val="B9D5F1"/>
      </a:accent5>
      <a:accent6>
        <a:srgbClr val="867FBC"/>
      </a:accent6>
      <a:hlink>
        <a:srgbClr val="32D3CB"/>
      </a:hlink>
      <a:folHlink>
        <a:srgbClr val="6A004B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36BCF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209F"/>
        </a:dk2>
        <a:lt2>
          <a:srgbClr val="808080"/>
        </a:lt2>
        <a:accent1>
          <a:srgbClr val="7B6F67"/>
        </a:accent1>
        <a:accent2>
          <a:srgbClr val="76B900"/>
        </a:accent2>
        <a:accent3>
          <a:srgbClr val="FFFFFF"/>
        </a:accent3>
        <a:accent4>
          <a:srgbClr val="000000"/>
        </a:accent4>
        <a:accent5>
          <a:srgbClr val="BFBBB8"/>
        </a:accent5>
        <a:accent6>
          <a:srgbClr val="6AA700"/>
        </a:accent6>
        <a:hlink>
          <a:srgbClr val="32D3CB"/>
        </a:hlink>
        <a:folHlink>
          <a:srgbClr val="6AB2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209F"/>
        </a:dk2>
        <a:lt2>
          <a:srgbClr val="7B6F67"/>
        </a:lt2>
        <a:accent1>
          <a:srgbClr val="6AB2E7"/>
        </a:accent1>
        <a:accent2>
          <a:srgbClr val="948DD0"/>
        </a:accent2>
        <a:accent3>
          <a:srgbClr val="FFFFFF"/>
        </a:accent3>
        <a:accent4>
          <a:srgbClr val="000000"/>
        </a:accent4>
        <a:accent5>
          <a:srgbClr val="B9D5F1"/>
        </a:accent5>
        <a:accent6>
          <a:srgbClr val="867FBC"/>
        </a:accent6>
        <a:hlink>
          <a:srgbClr val="32D3CB"/>
        </a:hlink>
        <a:folHlink>
          <a:srgbClr val="6A00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0422219A-1286-0F44-B43E-F4A69B4CF42C}" vid="{4B5588A8-900D-DB48-A0A2-68A943014D9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336FCA04A0384691D5E18E0490C370" ma:contentTypeVersion="9" ma:contentTypeDescription="Create a new document." ma:contentTypeScope="" ma:versionID="2d6bcb1b59bff5fbbcf75e47305e4db9">
  <xsd:schema xmlns:xsd="http://www.w3.org/2001/XMLSchema" xmlns:xs="http://www.w3.org/2001/XMLSchema" xmlns:p="http://schemas.microsoft.com/office/2006/metadata/properties" xmlns:ns2="5be7bb9b-1bff-4389-83b0-756ba531f2d8" targetNamespace="http://schemas.microsoft.com/office/2006/metadata/properties" ma:root="true" ma:fieldsID="ec905eb8d434fb66f84eb0e2acef4ec6" ns2:_="">
    <xsd:import namespace="5be7bb9b-1bff-4389-83b0-756ba531f2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e7bb9b-1bff-4389-83b0-756ba531f2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18216F3-DE36-4C58-82AD-E3588E7300A7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F2AFA881-AD51-4E97-96E7-8BCBEFE4EF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B7369D-B4A8-4661-BC80-61E9705475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e7bb9b-1bff-4389-83b0-756ba531f2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BD2B905-E28C-4426-8E2A-6F8D1EE35D12}">
  <ds:schemaRefs>
    <ds:schemaRef ds:uri="495038ce-f73f-448e-8860-51b04a91e6b2"/>
    <ds:schemaRef ds:uri="http://schemas.microsoft.com/office/2006/documentManagement/types"/>
    <ds:schemaRef ds:uri="http://schemas.microsoft.com/office/2006/metadata/properties"/>
    <ds:schemaRef ds:uri="e064e875-9c59-4e60-b021-9d14a670d104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What is pollinator_v02</Template>
  <TotalTime>15</TotalTime>
  <Words>473</Words>
  <Application>Microsoft Office PowerPoint</Application>
  <PresentationFormat>On-screen Show (4:3)</PresentationFormat>
  <Paragraphs>61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</vt:lpstr>
      <vt:lpstr>Blank Presentation</vt:lpstr>
      <vt:lpstr>What is a pollinator?</vt:lpstr>
      <vt:lpstr>What is a pollinator?</vt:lpstr>
      <vt:lpstr>Bees are pollinators</vt:lpstr>
      <vt:lpstr>There are lots of different types of bees…</vt:lpstr>
      <vt:lpstr>Bees collect pollen</vt:lpstr>
      <vt:lpstr>What is pollination?</vt:lpstr>
      <vt:lpstr>Pollination is important</vt:lpstr>
      <vt:lpstr>Are bees the only creatures that pollinate flowers?</vt:lpstr>
      <vt:lpstr>Other insect pollinators </vt:lpstr>
      <vt:lpstr>Other animal pollinators </vt:lpstr>
      <vt:lpstr>Help the pollinators</vt:lpstr>
      <vt:lpstr>Please help the pollinators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Rose, Matthew: RBKC</dc:creator>
  <cp:keywords/>
  <dc:description/>
  <cp:lastModifiedBy>Rose, Matthew: RBKC</cp:lastModifiedBy>
  <cp:revision>1</cp:revision>
  <dcterms:created xsi:type="dcterms:W3CDTF">2025-11-10T10:45:32Z</dcterms:created>
  <dcterms:modified xsi:type="dcterms:W3CDTF">2026-04-22T12:11:44Z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0x010100BF336FCA04A0384691D5E18E0490C370</vt:lpwstr>
  </property>
  <property fmtid="{D5CDD505-2E9C-101B-9397-08002B2CF9AE}" pid="3" name="Month">
    <vt:lpwstr/>
  </property>
  <property fmtid="{D5CDD505-2E9C-101B-9397-08002B2CF9AE}" pid="4" name="Site maangers meetings">
    <vt:lpwstr>Agenda</vt:lpwstr>
  </property>
  <property fmtid="{D5CDD505-2E9C-101B-9397-08002B2CF9AE}" pid="5" name="Topic">
    <vt:lpwstr/>
  </property>
  <property fmtid="{D5CDD505-2E9C-101B-9397-08002B2CF9AE}" pid="6" name="Subject">
    <vt:lpwstr/>
  </property>
  <property fmtid="{D5CDD505-2E9C-101B-9397-08002B2CF9AE}" pid="7" name="Keywords">
    <vt:lpwstr/>
  </property>
  <property fmtid="{D5CDD505-2E9C-101B-9397-08002B2CF9AE}" pid="8" name="_Author">
    <vt:lpwstr>limehouse</vt:lpwstr>
  </property>
  <property fmtid="{D5CDD505-2E9C-101B-9397-08002B2CF9AE}" pid="9" name="_Category">
    <vt:lpwstr/>
  </property>
  <property fmtid="{D5CDD505-2E9C-101B-9397-08002B2CF9AE}" pid="10" name="Slides">
    <vt:lpwstr>10</vt:lpwstr>
  </property>
  <property fmtid="{D5CDD505-2E9C-101B-9397-08002B2CF9AE}" pid="11" name="Categories">
    <vt:lpwstr/>
  </property>
  <property fmtid="{D5CDD505-2E9C-101B-9397-08002B2CF9AE}" pid="12" name="Approval Level">
    <vt:lpwstr/>
  </property>
  <property fmtid="{D5CDD505-2E9C-101B-9397-08002B2CF9AE}" pid="13" name="_Comments">
    <vt:lpwstr/>
  </property>
  <property fmtid="{D5CDD505-2E9C-101B-9397-08002B2CF9AE}" pid="14" name="Assigned To">
    <vt:lpwstr/>
  </property>
  <property fmtid="{D5CDD505-2E9C-101B-9397-08002B2CF9AE}" pid="15" name="display_urn:schemas-microsoft-com:office:office#SharedWithUsers">
    <vt:lpwstr>Maynard, Sue: WCC</vt:lpwstr>
  </property>
  <property fmtid="{D5CDD505-2E9C-101B-9397-08002B2CF9AE}" pid="16" name="SharedWithUsers">
    <vt:lpwstr>15813;#Maynard, Sue: WCC</vt:lpwstr>
  </property>
</Properties>
</file>