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7"/>
  </p:notesMasterIdLst>
  <p:sldIdLst>
    <p:sldId id="283" r:id="rId6"/>
    <p:sldId id="277" r:id="rId7"/>
    <p:sldId id="278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75" r:id="rId1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7B7E"/>
    <a:srgbClr val="E3E774"/>
    <a:srgbClr val="1A4347"/>
    <a:srgbClr val="223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98" autoAdjust="0"/>
  </p:normalViewPr>
  <p:slideViewPr>
    <p:cSldViewPr showGuides="1">
      <p:cViewPr varScale="1">
        <p:scale>
          <a:sx n="60" d="100"/>
          <a:sy n="60" d="100"/>
        </p:scale>
        <p:origin x="1484" y="52"/>
      </p:cViewPr>
      <p:guideLst>
        <p:guide orient="horz"/>
        <p:guide pos="5205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4062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, Matthew: RBKC" userId="68aa832f-8519-4167-bf2d-12d46d20d75a" providerId="ADAL" clId="{E0284332-01E1-43ED-B5B9-1043BA84E95C}"/>
    <pc:docChg chg="modSld">
      <pc:chgData name="Rose, Matthew: RBKC" userId="68aa832f-8519-4167-bf2d-12d46d20d75a" providerId="ADAL" clId="{E0284332-01E1-43ED-B5B9-1043BA84E95C}" dt="2026-04-22T13:39:40.924" v="10" actId="20577"/>
      <pc:docMkLst>
        <pc:docMk/>
      </pc:docMkLst>
      <pc:sldChg chg="modNotesTx">
        <pc:chgData name="Rose, Matthew: RBKC" userId="68aa832f-8519-4167-bf2d-12d46d20d75a" providerId="ADAL" clId="{E0284332-01E1-43ED-B5B9-1043BA84E95C}" dt="2026-04-22T13:39:40.924" v="10" actId="20577"/>
        <pc:sldMkLst>
          <pc:docMk/>
          <pc:sldMk cId="2990386184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509B795-DAE9-FF49-B83C-18B1051E5C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1EB7343-2889-5440-A2E7-B25CE7DC3C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4156BD9-03F8-DE40-A51F-AAB1EB0985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92F57F57-BA1F-F040-8F9B-0E4094E7D2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6A998FB8-7902-3343-A34D-998F9F0D23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7A75C069-122B-3B4E-8A78-2D6A62130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D30A6B05-8B6C-0F43-8621-FEF8CC185B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DBE5-EDBD-9FBE-DD25-7722E9E5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4402822-6F80-AD2A-EEC8-13E02C69A0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2F20D-CE49-174D-83EB-203B7E0CC9C5}" type="slidenum">
              <a:rPr lang="en-GB" altLang="en-US" sz="1200">
                <a:latin typeface="Times" pitchFamily="2" charset="0"/>
              </a:rPr>
              <a:pPr/>
              <a:t>1</a:t>
            </a:fld>
            <a:endParaRPr lang="en-GB" altLang="en-US" sz="1200">
              <a:latin typeface="Times" pitchFamily="2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8F98180-D82C-A443-ADCE-91DBEEFE5F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3CBA9DE-0BBC-FD50-18D9-68A94B3A6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6"/>
            <a:ext cx="5438775" cy="12565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70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59CD-A117-8C22-022F-95E1183D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6AFE24A7-9F42-27C0-987D-0095D3C88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2F20D-CE49-174D-83EB-203B7E0CC9C5}" type="slidenum">
              <a:rPr lang="en-GB" altLang="en-US" sz="1200">
                <a:latin typeface="Times" pitchFamily="2" charset="0"/>
              </a:rPr>
              <a:pPr/>
              <a:t>11</a:t>
            </a:fld>
            <a:endParaRPr lang="en-GB" altLang="en-US" sz="1200">
              <a:latin typeface="Times" pitchFamily="2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950AD377-39D8-1FEE-0B4C-4AF1819B4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2CF7D0B-4FE1-29C4-CB47-3EFF429D9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8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top to bottom: Flower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involved in plant reproduction and produce seeds; </a:t>
            </a:r>
            <a:r>
              <a:rPr lang="en-US" dirty="0"/>
              <a:t>Stem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carries water and nutrients to different parts of the plant</a:t>
            </a:r>
            <a:r>
              <a:rPr lang="en-US" dirty="0"/>
              <a:t>; Leaves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use light from the Sun, along with </a:t>
            </a:r>
            <a:r>
              <a:rPr lang="en-GB" dirty="0"/>
              <a:t>carbon dioxide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 from the air and water to make food for the plant;</a:t>
            </a:r>
            <a:r>
              <a:rPr lang="en-US" dirty="0"/>
              <a:t> Roots –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Roots gather water and nutrients. They also hold the plant in the ground.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88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1AC2B-4E7E-3570-1545-21296776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1C5E6-0876-894B-DE06-E50BBD90E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C0516-FD0A-A4FB-0397-565AE26AB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Clockwise from bottom left: Sepal, Filament, Anther, Pollen, Petal, Stigma, Style, Ovule, Stem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481E3-FA34-EEE0-D02F-88212DADB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263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75BF0-7C50-EED5-FEB2-CD7143113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37448-9154-7544-3018-22DC25D93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59B41-7516-8C8C-620D-45868278A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photo shows a close-up of pollen grains on an anther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DAC4D-9287-9888-842F-EB2C64BFB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1282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3372D-D30E-C2FD-8027-C6557753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AB07E-45BD-BDC0-348E-2B350B274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DA58F-CB7F-E2C9-9D05-A93218817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Catkins hang down to increase the chance of their pollen blowing on to another catkin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432BE-A0F9-BB2F-9507-C557492DB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885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1E60D-579B-99E5-07D9-DE231520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6FC6F-94C7-3873-C31C-ACF57F4A3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5D283B-C736-A1F7-1068-13478A48D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bee may be attracted to the flower by it’s </a:t>
            </a:r>
            <a:r>
              <a:rPr lang="en-US" dirty="0" err="1"/>
              <a:t>colour</a:t>
            </a:r>
            <a:r>
              <a:rPr lang="en-US" dirty="0"/>
              <a:t> or scent. The bee collects pollen and nectar as food and will accidentally transfer pollen.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047EC-3EC9-7D1C-8129-EAD62008C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4339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8825-4985-8A00-9E19-BC16FFAD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CEB23-0C86-2822-C471-04DEFAE86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1D4E6-B955-42CC-65C4-B0C1F3214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row L-R: Bee, Bumblebee, Beetle, Fly, Wasp. </a:t>
            </a:r>
          </a:p>
          <a:p>
            <a:r>
              <a:rPr lang="en-US" dirty="0"/>
              <a:t>Bottom row L-R: Butterfly, Moth, Hoverfly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E3F6A-1462-C182-C7D7-CC47BB387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92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4EB78-F6D9-A849-CF2C-09DAF81E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8A9E0-ECF7-3B2D-56F8-351F3DBA4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98566-C3CB-CEBB-2E99-C4246CF2F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row L-R: Hummingbird, Bat</a:t>
            </a:r>
            <a:r>
              <a:rPr lang="en-US"/>
              <a:t>, Lemur</a:t>
            </a:r>
            <a:endParaRPr lang="en-US" dirty="0"/>
          </a:p>
          <a:p>
            <a:r>
              <a:rPr lang="en-US" dirty="0"/>
              <a:t>Bottom L-R: Mouse, Lizard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8A92B-1972-ED50-735A-69754C452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879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DEEBE-06A9-2BE1-9CB5-040A9098B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7D620-FEF3-D8BB-F3B0-D79D3CA9C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6DB15-C099-6021-4193-D831B5FEE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4AF78-3C83-9E0E-E846-C37867B0D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127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584" y="2420888"/>
            <a:ext cx="7772400" cy="1800200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rgbClr val="1A43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4247622"/>
            <a:ext cx="7198568" cy="1800201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 sz="3500" b="1">
                <a:solidFill>
                  <a:srgbClr val="617B7E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2536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1055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7692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09606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19431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6769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542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>
            <a:lvl1pPr algn="ctr">
              <a:defRPr sz="3400">
                <a:solidFill>
                  <a:srgbClr val="22398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2398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99910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3DC0-0718-A14F-82D8-59ACB0D4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246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040" y="890718"/>
            <a:ext cx="7412360" cy="648072"/>
          </a:xfrm>
        </p:spPr>
        <p:txBody>
          <a:bodyPr/>
          <a:lstStyle>
            <a:lvl1pPr>
              <a:lnSpc>
                <a:spcPts val="382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045" y="1501197"/>
            <a:ext cx="7412360" cy="3733800"/>
          </a:xfrm>
        </p:spPr>
        <p:txBody>
          <a:bodyPr/>
          <a:lstStyle>
            <a:lvl1pPr>
              <a:lnSpc>
                <a:spcPts val="2660"/>
              </a:lnSpc>
              <a:spcBef>
                <a:spcPts val="0"/>
              </a:spcBef>
              <a:spcAft>
                <a:spcPts val="1000"/>
              </a:spcAft>
              <a:defRPr sz="23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5989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3061" userDrawn="1">
          <p15:clr>
            <a:srgbClr val="FBAE40"/>
          </p15:clr>
        </p15:guide>
        <p15:guide id="3" orient="horz" pos="11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8771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935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2140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2186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865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0">
            <a:extLst>
              <a:ext uri="{FF2B5EF4-FFF2-40B4-BE49-F238E27FC236}">
                <a16:creationId xmlns:a16="http://schemas.microsoft.com/office/drawing/2014/main" id="{9EF98E9A-3191-7E47-AFA5-0104ECDDE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0040" y="840526"/>
            <a:ext cx="74123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21">
            <a:extLst>
              <a:ext uri="{FF2B5EF4-FFF2-40B4-BE49-F238E27FC236}">
                <a16:creationId xmlns:a16="http://schemas.microsoft.com/office/drawing/2014/main" id="{97018CFF-EE9A-4A4A-A1A6-CB2EB1711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0040" y="1983526"/>
            <a:ext cx="741236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rgbClr val="1A4347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baseline="0">
          <a:solidFill>
            <a:srgbClr val="1A4347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baseline="0">
          <a:solidFill>
            <a:srgbClr val="1A4347"/>
          </a:solidFill>
          <a:latin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aseline="0">
          <a:solidFill>
            <a:srgbClr val="1A4347"/>
          </a:solidFill>
          <a:latin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aseline="0">
          <a:solidFill>
            <a:srgbClr val="1A4347"/>
          </a:solidFill>
          <a:latin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aseline="0">
          <a:solidFill>
            <a:srgbClr val="1A4347"/>
          </a:solidFill>
          <a:latin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83FB1-70FD-AF7E-F208-46B70792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A0C3-7942-822C-6128-93DC47B28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771" y="776547"/>
            <a:ext cx="5278397" cy="2652453"/>
          </a:xfrm>
        </p:spPr>
        <p:txBody>
          <a:bodyPr/>
          <a:lstStyle/>
          <a:p>
            <a:r>
              <a:rPr lang="en-GB" noProof="0" dirty="0"/>
              <a:t>Who</a:t>
            </a:r>
            <a:br>
              <a:rPr lang="en-GB" noProof="0" dirty="0"/>
            </a:br>
            <a:r>
              <a:rPr lang="en-GB" noProof="0" dirty="0"/>
              <a:t>pollinates plants?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0DDD1-7053-E72C-B3D9-5B1870649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71" y="3572922"/>
            <a:ext cx="4774341" cy="1584269"/>
          </a:xfrm>
        </p:spPr>
        <p:txBody>
          <a:bodyPr/>
          <a:lstStyle/>
          <a:p>
            <a:r>
              <a:rPr lang="en-GB" sz="2800" noProof="0" dirty="0"/>
              <a:t>A session from</a:t>
            </a:r>
            <a:br>
              <a:rPr lang="en-GB" sz="2800" noProof="0" dirty="0"/>
            </a:br>
            <a:r>
              <a:rPr lang="en-GB" sz="2800" noProof="0" dirty="0"/>
              <a:t>the ecology service supporting the</a:t>
            </a:r>
            <a:br>
              <a:rPr lang="en-GB" sz="2800" noProof="0" dirty="0"/>
            </a:br>
            <a:r>
              <a:rPr lang="en-GB" sz="2800" noProof="0" dirty="0"/>
              <a:t>Bee Superhighway</a:t>
            </a:r>
          </a:p>
          <a:p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EE4E0-6A84-1A7F-3B23-0CC8754317B2}"/>
              </a:ext>
            </a:extLst>
          </p:cNvPr>
          <p:cNvSpPr txBox="1"/>
          <p:nvPr/>
        </p:nvSpPr>
        <p:spPr>
          <a:xfrm>
            <a:off x="395536" y="6237312"/>
            <a:ext cx="5328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 of 11 | Who pollinates plants?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6C043-B182-4D78-FAA0-65A2E313B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1940" y="1739365"/>
            <a:ext cx="5500672" cy="366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79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E5050-E938-5A28-3C2B-6D5C42F5A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A8CEED-44E6-8CCF-F1D1-CFBEA86D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212" y="2313398"/>
            <a:ext cx="9191722" cy="4580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0E0FA-8401-77D9-D6DA-E29AC84957E1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10 of 11 | Who pollinates plants?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23462FF-150D-E81B-7BD5-0AFA2C83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40" y="890718"/>
            <a:ext cx="5432140" cy="1098122"/>
          </a:xfrm>
        </p:spPr>
        <p:txBody>
          <a:bodyPr/>
          <a:lstStyle/>
          <a:p>
            <a:r>
              <a:rPr lang="en-GB" noProof="0" dirty="0"/>
              <a:t>What pollinators can you find outside?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101FCD-653E-FEF6-A06F-98656073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2056213"/>
            <a:ext cx="6017206" cy="1098122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Who do you think will be pollinating</a:t>
            </a:r>
            <a:br>
              <a:rPr lang="en-GB" noProof="0" dirty="0"/>
            </a:br>
            <a:r>
              <a:rPr lang="en-GB" noProof="0" dirty="0"/>
              <a:t>flowers outside today?</a:t>
            </a:r>
          </a:p>
        </p:txBody>
      </p:sp>
      <p:pic>
        <p:nvPicPr>
          <p:cNvPr id="5" name="Picture 4" descr="A logo with a bee&#10;&#10;AI-generated content may be incorrect.">
            <a:extLst>
              <a:ext uri="{FF2B5EF4-FFF2-40B4-BE49-F238E27FC236}">
                <a16:creationId xmlns:a16="http://schemas.microsoft.com/office/drawing/2014/main" id="{34F0A189-687A-1F83-94B5-79CC8EBCC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41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C4CBA-A256-E579-98DB-859A6914A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098F4-D2AC-3871-F9D6-24F8D2421C47}"/>
              </a:ext>
            </a:extLst>
          </p:cNvPr>
          <p:cNvSpPr txBox="1"/>
          <p:nvPr/>
        </p:nvSpPr>
        <p:spPr>
          <a:xfrm>
            <a:off x="395536" y="6237312"/>
            <a:ext cx="5328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11 of 11 | Who pollinates plants?</a:t>
            </a:r>
          </a:p>
        </p:txBody>
      </p:sp>
    </p:spTree>
    <p:extLst>
      <p:ext uri="{BB962C8B-B14F-4D97-AF65-F5344CB8AC3E}">
        <p14:creationId xmlns:p14="http://schemas.microsoft.com/office/powerpoint/2010/main" val="23780571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4DB344-C8D9-FBCB-2841-437C63316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25" y="2730046"/>
            <a:ext cx="4887543" cy="4170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C9F3D-F327-F187-C1E0-C5DBA2EB4FCA}"/>
              </a:ext>
            </a:extLst>
          </p:cNvPr>
          <p:cNvSpPr txBox="1"/>
          <p:nvPr/>
        </p:nvSpPr>
        <p:spPr>
          <a:xfrm>
            <a:off x="395536" y="6237312"/>
            <a:ext cx="5328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2 of 11 | Who pollinates plants?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EAE8E6-9EC8-296D-75B6-96BF943F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What is a pollinator?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23DAB0-9E2A-E267-AD71-CDE83506C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6422250" cy="3733800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The Bee Superhighway in Kensington and Chelsea is creating more places for pollinators to find food and shelter. But what is a pollinator?</a:t>
            </a:r>
          </a:p>
          <a:p>
            <a:pPr marL="0" indent="0">
              <a:buNone/>
            </a:pPr>
            <a:r>
              <a:rPr lang="en-GB" noProof="0" dirty="0"/>
              <a:t>To answer that question,</a:t>
            </a:r>
            <a:br>
              <a:rPr lang="en-GB" noProof="0" dirty="0"/>
            </a:br>
            <a:r>
              <a:rPr lang="en-GB" noProof="0" dirty="0"/>
              <a:t>we must first look at</a:t>
            </a:r>
            <a:br>
              <a:rPr lang="en-GB" noProof="0" dirty="0"/>
            </a:br>
            <a:r>
              <a:rPr lang="en-GB" noProof="0" dirty="0"/>
              <a:t>a flowering plant…</a:t>
            </a:r>
          </a:p>
        </p:txBody>
      </p:sp>
    </p:spTree>
    <p:extLst>
      <p:ext uri="{BB962C8B-B14F-4D97-AF65-F5344CB8AC3E}">
        <p14:creationId xmlns:p14="http://schemas.microsoft.com/office/powerpoint/2010/main" val="39012962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6B231-78F6-5777-76CC-2A90854AF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A86F5-F23A-EE30-46CA-D2081EDD7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090" y="2204864"/>
            <a:ext cx="2736304" cy="1872208"/>
          </a:xfrm>
        </p:spPr>
        <p:txBody>
          <a:bodyPr/>
          <a:lstStyle/>
          <a:p>
            <a:pPr marL="0" indent="0" algn="ctr">
              <a:buNone/>
            </a:pPr>
            <a:r>
              <a:rPr lang="en-GB" noProof="0" dirty="0"/>
              <a:t>What are these parts of the plant and what are their functions?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3F244-FBC8-B177-2CC4-BA43B52B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138" y="1952254"/>
            <a:ext cx="3539886" cy="3852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526206-6960-B0FA-F508-CA573F56232F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3 of 11 | Who pollinates plants?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D320A8-A865-A23F-9046-A19E3830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805059"/>
            <a:ext cx="520700" cy="33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7AA8B3-10B9-64CA-A1FF-F8BFE9A2F25C}"/>
              </a:ext>
            </a:extLst>
          </p:cNvPr>
          <p:cNvSpPr txBox="1"/>
          <p:nvPr/>
        </p:nvSpPr>
        <p:spPr>
          <a:xfrm>
            <a:off x="400249" y="5589240"/>
            <a:ext cx="9997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cs typeface="Arial" panose="020B0604020202020204" pitchFamily="34" charset="0"/>
              </a:rPr>
              <a:t>Image courtesy of</a:t>
            </a:r>
            <a:endParaRPr lang="en-GB" sz="700" noProof="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1F04376-72C9-054D-E6C3-F01C49D3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Flowering plant diagram</a:t>
            </a:r>
          </a:p>
        </p:txBody>
      </p:sp>
    </p:spTree>
    <p:extLst>
      <p:ext uri="{BB962C8B-B14F-4D97-AF65-F5344CB8AC3E}">
        <p14:creationId xmlns:p14="http://schemas.microsoft.com/office/powerpoint/2010/main" val="12644711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552F8-D190-94AE-9785-CC6BCDDD8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4B1E21-2647-03DF-B9FB-07C39310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40" y="2303875"/>
            <a:ext cx="6443044" cy="3420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AAE47-550E-B2D6-6676-9D6093AB0E93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4 of 11 | Who pollinates plants?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6D8B1-7D83-83FA-7E8B-EB88D289A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805059"/>
            <a:ext cx="520700" cy="33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72F5ED-E2DA-8D79-FC3A-74143150B34A}"/>
              </a:ext>
            </a:extLst>
          </p:cNvPr>
          <p:cNvSpPr txBox="1"/>
          <p:nvPr/>
        </p:nvSpPr>
        <p:spPr>
          <a:xfrm>
            <a:off x="400249" y="5589240"/>
            <a:ext cx="9997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cs typeface="Arial" panose="020B0604020202020204" pitchFamily="34" charset="0"/>
              </a:rPr>
              <a:t>Image courtesy of</a:t>
            </a:r>
            <a:endParaRPr lang="en-GB" sz="700" noProof="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96C29-B5F0-0D96-A387-FDDF18D9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40" y="859175"/>
            <a:ext cx="6332240" cy="1174670"/>
          </a:xfrm>
        </p:spPr>
        <p:txBody>
          <a:bodyPr/>
          <a:lstStyle/>
          <a:p>
            <a:r>
              <a:rPr lang="en-GB" noProof="0" dirty="0"/>
              <a:t>Can you name these parts of the flower?</a:t>
            </a:r>
          </a:p>
        </p:txBody>
      </p:sp>
    </p:spTree>
    <p:extLst>
      <p:ext uri="{BB962C8B-B14F-4D97-AF65-F5344CB8AC3E}">
        <p14:creationId xmlns:p14="http://schemas.microsoft.com/office/powerpoint/2010/main" val="24182747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405A-5DBD-9EAE-79D4-4056B680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5E6B4B-FBF4-C750-74BB-CE28DF5C4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0720" y="0"/>
            <a:ext cx="3645405" cy="4308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40CEF-7CB3-A7D1-CDF6-27EBBFA2C49C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5 of 11 | Who pollinates plants?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8BF4382-32F5-C9DE-1A59-E0857735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What is pollination?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38B9D7-2F97-559D-544F-F4A5B419E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/>
              <a:t>What do you think this</a:t>
            </a:r>
            <a:br>
              <a:rPr lang="en-GB" noProof="0" dirty="0"/>
            </a:br>
            <a:r>
              <a:rPr lang="en-GB" noProof="0" dirty="0"/>
              <a:t>photo shows?</a:t>
            </a:r>
          </a:p>
          <a:p>
            <a:pPr marL="0" indent="0">
              <a:buNone/>
            </a:pPr>
            <a:r>
              <a:rPr lang="en-GB" noProof="0" dirty="0"/>
              <a:t>Pollination is the movement of</a:t>
            </a:r>
            <a:br>
              <a:rPr lang="en-GB" noProof="0" dirty="0"/>
            </a:br>
            <a:r>
              <a:rPr lang="en-GB" noProof="0" dirty="0"/>
              <a:t>the tiny pollen grains from the male</a:t>
            </a:r>
            <a:br>
              <a:rPr lang="en-GB" noProof="0" dirty="0"/>
            </a:br>
            <a:r>
              <a:rPr lang="en-GB" noProof="0" dirty="0"/>
              <a:t>part of a flower (anther) to the</a:t>
            </a:r>
            <a:br>
              <a:rPr lang="en-GB" noProof="0" dirty="0"/>
            </a:br>
            <a:r>
              <a:rPr lang="en-GB" noProof="0" dirty="0"/>
              <a:t>female part of a flower (stigma). </a:t>
            </a:r>
          </a:p>
          <a:p>
            <a:pPr marL="0" indent="0">
              <a:buNone/>
            </a:pPr>
            <a:r>
              <a:rPr lang="en-GB" noProof="0" dirty="0"/>
              <a:t>The pollen can then fertilise the</a:t>
            </a:r>
            <a:br>
              <a:rPr lang="en-GB" noProof="0" dirty="0"/>
            </a:br>
            <a:r>
              <a:rPr lang="en-GB" noProof="0" dirty="0"/>
              <a:t>ovule to produce a seed.</a:t>
            </a:r>
          </a:p>
        </p:txBody>
      </p:sp>
    </p:spTree>
    <p:extLst>
      <p:ext uri="{BB962C8B-B14F-4D97-AF65-F5344CB8AC3E}">
        <p14:creationId xmlns:p14="http://schemas.microsoft.com/office/powerpoint/2010/main" val="26193404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B5A0-384D-97D3-B626-DE619564D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DBD387-8833-6611-054E-F8DCC2237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09008" y="2135550"/>
            <a:ext cx="7597880" cy="5060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1E979-50C0-695E-AFBC-BBAB375E4D5C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6 of 11 | Who pollinates plants?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5A120A-C7F0-358D-E850-2B1D4E09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How does the pollen move?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26985A-C0BC-6321-202F-0B73D0B0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7412360" cy="1747783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Pollen can be blown by the wind, like with this catkin.</a:t>
            </a:r>
          </a:p>
          <a:p>
            <a:pPr marL="0" indent="0">
              <a:buNone/>
            </a:pPr>
            <a:r>
              <a:rPr lang="en-GB" noProof="0" dirty="0"/>
              <a:t>Why do you think the</a:t>
            </a:r>
            <a:br>
              <a:rPr lang="en-GB" noProof="0" dirty="0"/>
            </a:br>
            <a:r>
              <a:rPr lang="en-GB" noProof="0" dirty="0"/>
              <a:t>catkin is this shape?</a:t>
            </a:r>
          </a:p>
        </p:txBody>
      </p:sp>
    </p:spTree>
    <p:extLst>
      <p:ext uri="{BB962C8B-B14F-4D97-AF65-F5344CB8AC3E}">
        <p14:creationId xmlns:p14="http://schemas.microsoft.com/office/powerpoint/2010/main" val="34883144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155BF-1611-C6D0-5C18-1A4D737CB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C056A3-00D2-716D-FFFD-E6E9CD2A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10" y="3327690"/>
            <a:ext cx="6192180" cy="3566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58D003-7CC8-ABAD-C01C-44621DD55FA5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7 of 11 | Who pollinates plants?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045BF0A-F142-949F-843A-DAA22B3E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What causes pollen to spread?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A9FA5-E453-C935-8D31-2738E679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7412360" cy="2107823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Pollen can also be carried by animals. Animals that</a:t>
            </a:r>
            <a:br>
              <a:rPr lang="en-GB" noProof="0" dirty="0"/>
            </a:br>
            <a:r>
              <a:rPr lang="en-GB" noProof="0" dirty="0"/>
              <a:t>help pollinate flowers are called </a:t>
            </a:r>
            <a:r>
              <a:rPr lang="en-GB" b="1" noProof="0" dirty="0"/>
              <a:t>pollinators</a:t>
            </a:r>
            <a:r>
              <a:rPr lang="en-GB" noProof="0" dirty="0"/>
              <a:t>.</a:t>
            </a:r>
          </a:p>
          <a:p>
            <a:pPr marL="0" indent="0">
              <a:buNone/>
            </a:pPr>
            <a:r>
              <a:rPr lang="en-GB" noProof="0" dirty="0"/>
              <a:t>Can you spot the pollen all over the bee’s body?</a:t>
            </a:r>
          </a:p>
          <a:p>
            <a:pPr marL="0" indent="0">
              <a:buNone/>
            </a:pPr>
            <a:r>
              <a:rPr lang="en-GB" noProof="0" dirty="0"/>
              <a:t>Why does the bee visit the flower?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1C27D-636E-4A95-378A-12C7BB276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955" y="2765824"/>
            <a:ext cx="3036326" cy="3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539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A1085-2747-B9DB-9CE8-48D445DB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8C4902-2466-DEA9-64F5-E7BE45B295EF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8 of 11 | Who pollinates plants?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722C6EA-5053-6A99-1F8F-B2D48568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Who pollinates plants?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506C3F-A076-0675-5BA9-CA3F875D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7412360" cy="59945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Most pollinators are insects, such as…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D95D1C-D655-F939-77AA-19D6FED40463}"/>
              </a:ext>
            </a:extLst>
          </p:cNvPr>
          <p:cNvGrpSpPr/>
          <p:nvPr/>
        </p:nvGrpSpPr>
        <p:grpSpPr>
          <a:xfrm>
            <a:off x="898609" y="2348880"/>
            <a:ext cx="7354800" cy="2872865"/>
            <a:chOff x="898609" y="2600135"/>
            <a:chExt cx="7354800" cy="2872865"/>
          </a:xfrm>
        </p:grpSpPr>
        <p:pic>
          <p:nvPicPr>
            <p:cNvPr id="9" name="Picture 8" descr="A bee on a flower&#10;&#10;AI-generated content may be incorrect.">
              <a:extLst>
                <a:ext uri="{FF2B5EF4-FFF2-40B4-BE49-F238E27FC236}">
                  <a16:creationId xmlns:a16="http://schemas.microsoft.com/office/drawing/2014/main" id="{44CD60D8-9C15-E210-6ED0-AACC24CC8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8609" y="2600135"/>
              <a:ext cx="1413930" cy="1413930"/>
            </a:xfrm>
            <a:prstGeom prst="rect">
              <a:avLst/>
            </a:prstGeom>
          </p:spPr>
        </p:pic>
        <p:pic>
          <p:nvPicPr>
            <p:cNvPr id="11" name="Picture 10" descr="A bee on a flower&#10;&#10;AI-generated content may be incorrect.">
              <a:extLst>
                <a:ext uri="{FF2B5EF4-FFF2-40B4-BE49-F238E27FC236}">
                  <a16:creationId xmlns:a16="http://schemas.microsoft.com/office/drawing/2014/main" id="{7433B92A-0343-DADF-9771-3650C5C63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3827" y="2600135"/>
              <a:ext cx="1413930" cy="1413930"/>
            </a:xfrm>
            <a:prstGeom prst="rect">
              <a:avLst/>
            </a:prstGeom>
          </p:spPr>
        </p:pic>
        <p:pic>
          <p:nvPicPr>
            <p:cNvPr id="13" name="Picture 12" descr="A close up of a bug on a flower&#10;&#10;AI-generated content may be incorrect.">
              <a:extLst>
                <a:ext uri="{FF2B5EF4-FFF2-40B4-BE49-F238E27FC236}">
                  <a16:creationId xmlns:a16="http://schemas.microsoft.com/office/drawing/2014/main" id="{410A88EA-7913-227F-0009-9C7AD097F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9045" y="2600135"/>
              <a:ext cx="1413930" cy="1413930"/>
            </a:xfrm>
            <a:prstGeom prst="rect">
              <a:avLst/>
            </a:prstGeom>
          </p:spPr>
        </p:pic>
        <p:pic>
          <p:nvPicPr>
            <p:cNvPr id="15" name="Picture 14" descr="A close up of a fly&#10;&#10;AI-generated content may be incorrect.">
              <a:extLst>
                <a:ext uri="{FF2B5EF4-FFF2-40B4-BE49-F238E27FC236}">
                  <a16:creationId xmlns:a16="http://schemas.microsoft.com/office/drawing/2014/main" id="{B6E5FF8F-AAC7-B585-58AA-EAA89C4E3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4262" y="2600135"/>
              <a:ext cx="1413930" cy="1413930"/>
            </a:xfrm>
            <a:prstGeom prst="rect">
              <a:avLst/>
            </a:prstGeom>
          </p:spPr>
        </p:pic>
        <p:pic>
          <p:nvPicPr>
            <p:cNvPr id="18" name="Picture 17" descr="A close up of a bee on a leaf&#10;&#10;AI-generated content may be incorrect.">
              <a:extLst>
                <a:ext uri="{FF2B5EF4-FFF2-40B4-BE49-F238E27FC236}">
                  <a16:creationId xmlns:a16="http://schemas.microsoft.com/office/drawing/2014/main" id="{578ACAF9-B74C-FADB-C917-07812793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39479" y="2600135"/>
              <a:ext cx="1413930" cy="1413930"/>
            </a:xfrm>
            <a:prstGeom prst="rect">
              <a:avLst/>
            </a:prstGeom>
          </p:spPr>
        </p:pic>
        <p:pic>
          <p:nvPicPr>
            <p:cNvPr id="20" name="Picture 19" descr="A butterfly on a flower&#10;&#10;AI-generated content may be incorrect.">
              <a:extLst>
                <a:ext uri="{FF2B5EF4-FFF2-40B4-BE49-F238E27FC236}">
                  <a16:creationId xmlns:a16="http://schemas.microsoft.com/office/drawing/2014/main" id="{608F81FD-1AC7-C806-5010-707727EC6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113" y="4059070"/>
              <a:ext cx="1413930" cy="1413930"/>
            </a:xfrm>
            <a:prstGeom prst="rect">
              <a:avLst/>
            </a:prstGeom>
          </p:spPr>
        </p:pic>
        <p:pic>
          <p:nvPicPr>
            <p:cNvPr id="22" name="Picture 21" descr="A close up of a moth&#10;&#10;AI-generated content may be incorrect.">
              <a:extLst>
                <a:ext uri="{FF2B5EF4-FFF2-40B4-BE49-F238E27FC236}">
                  <a16:creationId xmlns:a16="http://schemas.microsoft.com/office/drawing/2014/main" id="{2016E12C-5F5C-D407-DFFD-504193E2A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2492" y="4059070"/>
              <a:ext cx="1413930" cy="1413930"/>
            </a:xfrm>
            <a:prstGeom prst="rect">
              <a:avLst/>
            </a:prstGeom>
          </p:spPr>
        </p:pic>
        <p:pic>
          <p:nvPicPr>
            <p:cNvPr id="24" name="Picture 23" descr="A bee on a flower&#10;&#10;AI-generated content may be incorrect.">
              <a:extLst>
                <a:ext uri="{FF2B5EF4-FFF2-40B4-BE49-F238E27FC236}">
                  <a16:creationId xmlns:a16="http://schemas.microsoft.com/office/drawing/2014/main" id="{2F0C7D6D-2BD8-58C4-E45C-BD2334D4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4871" y="4059070"/>
              <a:ext cx="1413930" cy="1413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9627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FAC94-7916-974E-90BC-A736EBAE5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B3CB8B-3D56-18E5-4A55-1B3C0390B9B3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noProof="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9 of 11 | Who pollinates plants?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FA03726-C42B-E095-28DC-A8E24C58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Who else pollinates plants?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8947B4-F6B2-F50D-E051-82A445FD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6242230" cy="59945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In other parts of the world there are more unusual pollinators too!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BBF23-8FED-D8AA-9604-438F757E7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6675" y="2370818"/>
            <a:ext cx="1738070" cy="1738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F9E5A7-C85A-33DA-D82E-420D35CE5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00728" y="2370818"/>
            <a:ext cx="1738070" cy="1738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A752A-A017-9223-325F-0E9E43E89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54781" y="2370818"/>
            <a:ext cx="1738070" cy="1738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733217-734E-A22D-C34A-D4B0BCA7A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5820" y="4302645"/>
            <a:ext cx="1738070" cy="1738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9BA85A-A016-CBEA-C728-083A7952A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369" y="4302645"/>
            <a:ext cx="1738070" cy="17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861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000000"/>
      </a:dk1>
      <a:lt1>
        <a:srgbClr val="FFFFFF"/>
      </a:lt1>
      <a:dk2>
        <a:srgbClr val="00209F"/>
      </a:dk2>
      <a:lt2>
        <a:srgbClr val="7B6F67"/>
      </a:lt2>
      <a:accent1>
        <a:srgbClr val="6AB2E7"/>
      </a:accent1>
      <a:accent2>
        <a:srgbClr val="948DD0"/>
      </a:accent2>
      <a:accent3>
        <a:srgbClr val="FFFFFF"/>
      </a:accent3>
      <a:accent4>
        <a:srgbClr val="000000"/>
      </a:accent4>
      <a:accent5>
        <a:srgbClr val="B9D5F1"/>
      </a:accent5>
      <a:accent6>
        <a:srgbClr val="867FBC"/>
      </a:accent6>
      <a:hlink>
        <a:srgbClr val="32D3CB"/>
      </a:hlink>
      <a:folHlink>
        <a:srgbClr val="6A004B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6BCF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209F"/>
        </a:dk2>
        <a:lt2>
          <a:srgbClr val="808080"/>
        </a:lt2>
        <a:accent1>
          <a:srgbClr val="7B6F67"/>
        </a:accent1>
        <a:accent2>
          <a:srgbClr val="76B900"/>
        </a:accent2>
        <a:accent3>
          <a:srgbClr val="FFFFFF"/>
        </a:accent3>
        <a:accent4>
          <a:srgbClr val="000000"/>
        </a:accent4>
        <a:accent5>
          <a:srgbClr val="BFBBB8"/>
        </a:accent5>
        <a:accent6>
          <a:srgbClr val="6AA700"/>
        </a:accent6>
        <a:hlink>
          <a:srgbClr val="32D3CB"/>
        </a:hlink>
        <a:folHlink>
          <a:srgbClr val="6AB2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209F"/>
        </a:dk2>
        <a:lt2>
          <a:srgbClr val="7B6F67"/>
        </a:lt2>
        <a:accent1>
          <a:srgbClr val="6AB2E7"/>
        </a:accent1>
        <a:accent2>
          <a:srgbClr val="948DD0"/>
        </a:accent2>
        <a:accent3>
          <a:srgbClr val="FFFFFF"/>
        </a:accent3>
        <a:accent4>
          <a:srgbClr val="000000"/>
        </a:accent4>
        <a:accent5>
          <a:srgbClr val="B9D5F1"/>
        </a:accent5>
        <a:accent6>
          <a:srgbClr val="867FBC"/>
        </a:accent6>
        <a:hlink>
          <a:srgbClr val="32D3CB"/>
        </a:hlink>
        <a:folHlink>
          <a:srgbClr val="6A00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ho pollinates plants_v03" id="{EEE263AC-CFCE-284A-AECA-1297FD1BF892}" vid="{529D662E-9A4C-6446-8F11-D06056CE43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36FCA04A0384691D5E18E0490C370" ma:contentTypeVersion="9" ma:contentTypeDescription="Create a new document." ma:contentTypeScope="" ma:versionID="2d6bcb1b59bff5fbbcf75e47305e4db9">
  <xsd:schema xmlns:xsd="http://www.w3.org/2001/XMLSchema" xmlns:xs="http://www.w3.org/2001/XMLSchema" xmlns:p="http://schemas.microsoft.com/office/2006/metadata/properties" xmlns:ns2="5be7bb9b-1bff-4389-83b0-756ba531f2d8" targetNamespace="http://schemas.microsoft.com/office/2006/metadata/properties" ma:root="true" ma:fieldsID="ec905eb8d434fb66f84eb0e2acef4ec6" ns2:_="">
    <xsd:import namespace="5be7bb9b-1bff-4389-83b0-756ba531f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7bb9b-1bff-4389-83b0-756ba531f2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2AFA881-AD51-4E97-96E7-8BCBEFE4EF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B7369D-B4A8-4661-BC80-61E970547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7bb9b-1bff-4389-83b0-756ba531f2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D2B905-E28C-4426-8E2A-6F8D1EE35D12}">
  <ds:schemaRefs>
    <ds:schemaRef ds:uri="495038ce-f73f-448e-8860-51b04a91e6b2"/>
    <ds:schemaRef ds:uri="http://schemas.microsoft.com/office/2006/documentManagement/types"/>
    <ds:schemaRef ds:uri="http://schemas.microsoft.com/office/2006/metadata/properties"/>
    <ds:schemaRef ds:uri="e064e875-9c59-4e60-b021-9d14a670d104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818216F3-DE36-4C58-82AD-E3588E7300A7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Who pollinates plants_v01</Template>
  <TotalTime>11682</TotalTime>
  <Words>566</Words>
  <Application>Microsoft Office PowerPoint</Application>
  <PresentationFormat>On-screen Show (4:3)</PresentationFormat>
  <Paragraphs>57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</vt:lpstr>
      <vt:lpstr>Blank Presentation</vt:lpstr>
      <vt:lpstr>Who pollinates plants?</vt:lpstr>
      <vt:lpstr>What is a pollinator?</vt:lpstr>
      <vt:lpstr>Flowering plant diagram</vt:lpstr>
      <vt:lpstr>Can you name these parts of the flower?</vt:lpstr>
      <vt:lpstr>What is pollination?</vt:lpstr>
      <vt:lpstr>How does the pollen move?</vt:lpstr>
      <vt:lpstr>What causes pollen to spread?</vt:lpstr>
      <vt:lpstr>Who pollinates plants?</vt:lpstr>
      <vt:lpstr>Who else pollinates plants?</vt:lpstr>
      <vt:lpstr>What pollinators can you find outside?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Rose, Matthew: RBKC</dc:creator>
  <cp:keywords/>
  <dc:description/>
  <cp:lastModifiedBy>Rose, Matthew: RBKC</cp:lastModifiedBy>
  <cp:revision>2</cp:revision>
  <dcterms:created xsi:type="dcterms:W3CDTF">2026-04-09T11:26:15Z</dcterms:created>
  <dcterms:modified xsi:type="dcterms:W3CDTF">2026-04-22T13:39:47Z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0x010100BF336FCA04A0384691D5E18E0490C370</vt:lpwstr>
  </property>
  <property fmtid="{D5CDD505-2E9C-101B-9397-08002B2CF9AE}" pid="3" name="Month">
    <vt:lpwstr/>
  </property>
  <property fmtid="{D5CDD505-2E9C-101B-9397-08002B2CF9AE}" pid="4" name="Site maangers meetings">
    <vt:lpwstr>Agenda</vt:lpwstr>
  </property>
  <property fmtid="{D5CDD505-2E9C-101B-9397-08002B2CF9AE}" pid="5" name="Topic">
    <vt:lpwstr/>
  </property>
  <property fmtid="{D5CDD505-2E9C-101B-9397-08002B2CF9AE}" pid="6" name="Subject">
    <vt:lpwstr/>
  </property>
  <property fmtid="{D5CDD505-2E9C-101B-9397-08002B2CF9AE}" pid="7" name="Keywords">
    <vt:lpwstr/>
  </property>
  <property fmtid="{D5CDD505-2E9C-101B-9397-08002B2CF9AE}" pid="8" name="_Author">
    <vt:lpwstr>limehouse</vt:lpwstr>
  </property>
  <property fmtid="{D5CDD505-2E9C-101B-9397-08002B2CF9AE}" pid="9" name="_Category">
    <vt:lpwstr/>
  </property>
  <property fmtid="{D5CDD505-2E9C-101B-9397-08002B2CF9AE}" pid="10" name="Slides">
    <vt:lpwstr>10</vt:lpwstr>
  </property>
  <property fmtid="{D5CDD505-2E9C-101B-9397-08002B2CF9AE}" pid="11" name="Categories">
    <vt:lpwstr/>
  </property>
  <property fmtid="{D5CDD505-2E9C-101B-9397-08002B2CF9AE}" pid="12" name="Approval Level">
    <vt:lpwstr/>
  </property>
  <property fmtid="{D5CDD505-2E9C-101B-9397-08002B2CF9AE}" pid="13" name="_Comments">
    <vt:lpwstr/>
  </property>
  <property fmtid="{D5CDD505-2E9C-101B-9397-08002B2CF9AE}" pid="14" name="Assigned To">
    <vt:lpwstr/>
  </property>
  <property fmtid="{D5CDD505-2E9C-101B-9397-08002B2CF9AE}" pid="15" name="display_urn:schemas-microsoft-com:office:office#SharedWithUsers">
    <vt:lpwstr>Maynard, Sue: WCC</vt:lpwstr>
  </property>
  <property fmtid="{D5CDD505-2E9C-101B-9397-08002B2CF9AE}" pid="16" name="SharedWithUsers">
    <vt:lpwstr>15813;#Maynard, Sue: WCC</vt:lpwstr>
  </property>
</Properties>
</file>