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43891200" cy="32918400"/>
  <p:notesSz cx="32461200" cy="4343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86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86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86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86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9FE8"/>
    <a:srgbClr val="06FF58"/>
    <a:srgbClr val="2F8BFF"/>
    <a:srgbClr val="FF5050"/>
    <a:srgbClr val="A50021"/>
    <a:srgbClr val="3B64B5"/>
    <a:srgbClr val="0099FF"/>
    <a:srgbClr val="25F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" d="100"/>
          <a:sy n="14" d="100"/>
        </p:scale>
        <p:origin x="1524" y="150"/>
      </p:cViewPr>
      <p:guideLst>
        <p:guide orient="horz" pos="10368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14066838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3682" tIns="216841" rIns="433682" bIns="216841" numCol="1" anchor="t" anchorCtr="0" compatLnSpc="1">
            <a:prstTxWarp prst="textNoShape">
              <a:avLst/>
            </a:prstTxWarp>
          </a:bodyPr>
          <a:lstStyle>
            <a:lvl1pPr>
              <a:defRPr sz="57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8386425" y="0"/>
            <a:ext cx="14066838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3682" tIns="216841" rIns="433682" bIns="216841" numCol="1" anchor="t" anchorCtr="0" compatLnSpc="1">
            <a:prstTxWarp prst="textNoShape">
              <a:avLst/>
            </a:prstTxWarp>
          </a:bodyPr>
          <a:lstStyle>
            <a:lvl1pPr algn="r">
              <a:defRPr sz="57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5372100" y="3257550"/>
            <a:ext cx="21717000" cy="16287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246438" y="20631150"/>
            <a:ext cx="25968325" cy="195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3682" tIns="216841" rIns="433682" bIns="2168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41254363"/>
            <a:ext cx="14066838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3682" tIns="216841" rIns="433682" bIns="216841" numCol="1" anchor="b" anchorCtr="0" compatLnSpc="1">
            <a:prstTxWarp prst="textNoShape">
              <a:avLst/>
            </a:prstTxWarp>
          </a:bodyPr>
          <a:lstStyle>
            <a:lvl1pPr>
              <a:defRPr sz="57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8386425" y="41254363"/>
            <a:ext cx="14066838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3682" tIns="216841" rIns="433682" bIns="216841" numCol="1" anchor="b" anchorCtr="0" compatLnSpc="1">
            <a:prstTxWarp prst="textNoShape">
              <a:avLst/>
            </a:prstTxWarp>
          </a:bodyPr>
          <a:lstStyle>
            <a:lvl1pPr algn="r">
              <a:defRPr sz="570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fld id="{D659EF52-509C-704C-84BF-D85AE77D08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2707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4" charset="-128"/>
        <a:cs typeface="ＭＳ Ｐゴシック" pitchFamily="-109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58A882-FE1D-D243-A797-CB3A7B57705E}" type="slidenum">
              <a:rPr lang="en-US">
                <a:latin typeface="Arial" charset="0"/>
                <a:ea typeface="ＭＳ Ｐゴシック" charset="-128"/>
                <a:cs typeface="ＭＳ Ｐゴシック" charset="-128"/>
              </a:rPr>
              <a:pPr/>
              <a:t>1</a:t>
            </a:fld>
            <a:endParaRPr lang="en-US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2475" y="10226675"/>
            <a:ext cx="37306250" cy="7054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363" y="18653125"/>
            <a:ext cx="30724475" cy="84137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60AE6-DF83-4E4C-8A08-37A4A45299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EF859-8861-EF49-9CF8-EDD0ECD4E4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438" y="1317625"/>
            <a:ext cx="9875837" cy="280876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3925" y="1317625"/>
            <a:ext cx="29475113" cy="280876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C8C25-6BE0-5B40-8D51-2B6F7A42B0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5B185-1F65-3D47-85C8-CB080BA1EE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0" y="21153438"/>
            <a:ext cx="37307838" cy="65373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0" y="13952538"/>
            <a:ext cx="37307838" cy="72009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B71D45-FF23-2243-BD5A-AE60A151A8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3925" y="7680325"/>
            <a:ext cx="19675475" cy="21724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21800" y="7680325"/>
            <a:ext cx="19675475" cy="21724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FF462-6D76-904F-B713-414EDA9A71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3925" y="7369175"/>
            <a:ext cx="19392900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3925" y="10439400"/>
            <a:ext cx="19392900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438" y="7369175"/>
            <a:ext cx="19400837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438" y="10439400"/>
            <a:ext cx="19400837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7B728-B5BA-9244-8CFF-3EDA378831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B48A3-5F16-AF47-B0D2-6A229BFD42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72CB1-36E7-0F4F-B6F6-4EF6417923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311275"/>
            <a:ext cx="14439900" cy="5576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875" y="1311275"/>
            <a:ext cx="24536400" cy="280939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3925" y="6888163"/>
            <a:ext cx="14439900" cy="22517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17C30-E1EC-6540-BBC5-E89F5070E7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663" y="23042563"/>
            <a:ext cx="26335037" cy="2720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663" y="2941638"/>
            <a:ext cx="26335037" cy="197500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663" y="25763538"/>
            <a:ext cx="26335037" cy="3862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D20E5-D563-F142-92F7-8193A40E38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93925" y="1317625"/>
            <a:ext cx="3950335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8912" tIns="219456" rIns="438912" bIns="2194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93925" y="7680325"/>
            <a:ext cx="39503350" cy="2172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8912" tIns="219456" rIns="438912" bIns="2194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193925" y="29976763"/>
            <a:ext cx="102425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8912" tIns="219456" rIns="438912" bIns="219456" numCol="1" anchor="t" anchorCtr="0" compatLnSpc="1">
            <a:prstTxWarp prst="textNoShape">
              <a:avLst/>
            </a:prstTxWarp>
          </a:bodyPr>
          <a:lstStyle>
            <a:lvl1pPr>
              <a:defRPr sz="67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995525" y="29976763"/>
            <a:ext cx="139001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8912" tIns="219456" rIns="438912" bIns="219456" numCol="1" anchor="t" anchorCtr="0" compatLnSpc="1">
            <a:prstTxWarp prst="textNoShape">
              <a:avLst/>
            </a:prstTxWarp>
          </a:bodyPr>
          <a:lstStyle>
            <a:lvl1pPr algn="ctr">
              <a:defRPr sz="67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454725" y="29976763"/>
            <a:ext cx="102425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8912" tIns="219456" rIns="438912" bIns="219456" numCol="1" anchor="t" anchorCtr="0" compatLnSpc="1">
            <a:prstTxWarp prst="textNoShape">
              <a:avLst/>
            </a:prstTxWarp>
          </a:bodyPr>
          <a:lstStyle>
            <a:lvl1pPr algn="r">
              <a:defRPr sz="670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fld id="{E95CDA4A-9CAA-6D49-A420-A56DB93F90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+mj-lt"/>
          <a:ea typeface="ＭＳ Ｐゴシック" pitchFamily="24" charset="-128"/>
          <a:cs typeface="ＭＳ Ｐゴシック" pitchFamily="-109" charset="-128"/>
        </a:defRPr>
      </a:lvl1pPr>
      <a:lvl2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  <a:ea typeface="ＭＳ Ｐゴシック" pitchFamily="24" charset="-128"/>
          <a:cs typeface="ＭＳ Ｐゴシック" pitchFamily="-109" charset="-128"/>
        </a:defRPr>
      </a:lvl2pPr>
      <a:lvl3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  <a:ea typeface="ＭＳ Ｐゴシック" pitchFamily="24" charset="-128"/>
          <a:cs typeface="ＭＳ Ｐゴシック" pitchFamily="-109" charset="-128"/>
        </a:defRPr>
      </a:lvl3pPr>
      <a:lvl4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  <a:ea typeface="ＭＳ Ｐゴシック" pitchFamily="24" charset="-128"/>
          <a:cs typeface="ＭＳ Ｐゴシック" pitchFamily="-109" charset="-128"/>
        </a:defRPr>
      </a:lvl4pPr>
      <a:lvl5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  <a:ea typeface="ＭＳ Ｐゴシック" pitchFamily="24" charset="-128"/>
          <a:cs typeface="ＭＳ Ｐゴシック" pitchFamily="-109" charset="-128"/>
        </a:defRPr>
      </a:lvl5pPr>
      <a:lvl6pPr marL="4572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6pPr>
      <a:lvl7pPr marL="9144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7pPr>
      <a:lvl8pPr marL="13716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8pPr>
      <a:lvl9pPr marL="18288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9pPr>
    </p:titleStyle>
    <p:bodyStyle>
      <a:lvl1pPr marL="1646238" indent="-1646238" algn="l" defTabSz="4389438" rtl="0" eaLnBrk="0" fontAlgn="base" hangingPunct="0">
        <a:spcBef>
          <a:spcPct val="20000"/>
        </a:spcBef>
        <a:spcAft>
          <a:spcPct val="0"/>
        </a:spcAft>
        <a:buChar char="•"/>
        <a:defRPr sz="15400">
          <a:solidFill>
            <a:schemeClr val="tx1"/>
          </a:solidFill>
          <a:latin typeface="+mn-lt"/>
          <a:ea typeface="ＭＳ Ｐゴシック" pitchFamily="24" charset="-128"/>
          <a:cs typeface="ＭＳ Ｐゴシック" pitchFamily="-109" charset="-128"/>
        </a:defRPr>
      </a:lvl1pPr>
      <a:lvl2pPr marL="3565525" indent="-1371600" algn="l" defTabSz="4389438" rtl="0" eaLnBrk="0" fontAlgn="base" hangingPunct="0">
        <a:spcBef>
          <a:spcPct val="20000"/>
        </a:spcBef>
        <a:spcAft>
          <a:spcPct val="0"/>
        </a:spcAft>
        <a:buChar char="–"/>
        <a:defRPr sz="13400">
          <a:solidFill>
            <a:schemeClr val="tx1"/>
          </a:solidFill>
          <a:latin typeface="+mn-lt"/>
          <a:ea typeface="ＭＳ Ｐゴシック" pitchFamily="24" charset="-128"/>
        </a:defRPr>
      </a:lvl2pPr>
      <a:lvl3pPr marL="5486400" indent="-1096963" algn="l" defTabSz="4389438" rtl="0" eaLnBrk="0" fontAlgn="base" hangingPunct="0">
        <a:spcBef>
          <a:spcPct val="20000"/>
        </a:spcBef>
        <a:spcAft>
          <a:spcPct val="0"/>
        </a:spcAft>
        <a:buChar char="•"/>
        <a:defRPr sz="11500">
          <a:solidFill>
            <a:schemeClr val="tx1"/>
          </a:solidFill>
          <a:latin typeface="+mn-lt"/>
          <a:ea typeface="ＭＳ Ｐゴシック" pitchFamily="24" charset="-128"/>
        </a:defRPr>
      </a:lvl3pPr>
      <a:lvl4pPr marL="7680325" indent="-1096963" algn="l" defTabSz="4389438" rtl="0" eaLnBrk="0" fontAlgn="base" hangingPunct="0">
        <a:spcBef>
          <a:spcPct val="20000"/>
        </a:spcBef>
        <a:spcAft>
          <a:spcPct val="0"/>
        </a:spcAft>
        <a:buChar char="–"/>
        <a:defRPr sz="9600">
          <a:solidFill>
            <a:schemeClr val="tx1"/>
          </a:solidFill>
          <a:latin typeface="+mn-lt"/>
          <a:ea typeface="ＭＳ Ｐゴシック" pitchFamily="24" charset="-128"/>
        </a:defRPr>
      </a:lvl4pPr>
      <a:lvl5pPr marL="9875838" indent="-1096963" algn="l" defTabSz="4389438" rtl="0" eaLnBrk="0" fontAlgn="base" hangingPunct="0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  <a:ea typeface="ＭＳ Ｐゴシック" pitchFamily="24" charset="-128"/>
        </a:defRPr>
      </a:lvl5pPr>
      <a:lvl6pPr marL="103330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6pPr>
      <a:lvl7pPr marL="107902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7pPr>
      <a:lvl8pPr marL="112474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8pPr>
      <a:lvl9pPr marL="117046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379"/>
          <p:cNvSpPr txBox="1">
            <a:spLocks noChangeArrowheads="1"/>
          </p:cNvSpPr>
          <p:nvPr/>
        </p:nvSpPr>
        <p:spPr bwMode="auto">
          <a:xfrm>
            <a:off x="1311275" y="5924550"/>
            <a:ext cx="41757600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0" rIns="91426" bIns="45710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2800"/>
              <a:t> 	</a:t>
            </a:r>
            <a:r>
              <a:rPr lang="en-US" sz="4300"/>
              <a:t>Video Interaction Guidance</a:t>
            </a:r>
            <a:r>
              <a:rPr lang="en-US" sz="4300" baseline="30000"/>
              <a:t>TM</a:t>
            </a:r>
            <a:r>
              <a:rPr lang="en-US" sz="4300"/>
              <a:t> is an intervention through which a practitioner uses video clips of authentic situations to enhance communication within relationships.</a:t>
            </a:r>
          </a:p>
          <a:p>
            <a:pPr algn="just"/>
            <a:r>
              <a:rPr lang="en-US" sz="4300"/>
              <a:t> It works by engaging clients actively in a process of change towards realizing their own hopes for a better future in their relationships with others who are important to them. </a:t>
            </a:r>
          </a:p>
          <a:p>
            <a:pPr algn="just"/>
            <a:endParaRPr lang="en-US" sz="2800"/>
          </a:p>
        </p:txBody>
      </p:sp>
      <p:sp>
        <p:nvSpPr>
          <p:cNvPr id="14339" name="TextBox 381"/>
          <p:cNvSpPr txBox="1">
            <a:spLocks noChangeArrowheads="1"/>
          </p:cNvSpPr>
          <p:nvPr/>
        </p:nvSpPr>
        <p:spPr bwMode="auto">
          <a:xfrm>
            <a:off x="1252538" y="17300575"/>
            <a:ext cx="11366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6" tIns="45710" rIns="91426" bIns="45710">
            <a:prstTxWarp prst="textNoShape">
              <a:avLst/>
            </a:prstTxWarp>
            <a:spAutoFit/>
          </a:bodyPr>
          <a:lstStyle/>
          <a:p>
            <a:pPr algn="just" defTabSz="3762375">
              <a:spcBef>
                <a:spcPct val="50000"/>
              </a:spcBef>
            </a:pPr>
            <a:r>
              <a:rPr lang="en-US" sz="2800"/>
              <a:t>,  </a:t>
            </a:r>
          </a:p>
        </p:txBody>
      </p:sp>
      <p:sp>
        <p:nvSpPr>
          <p:cNvPr id="2058" name="Rectangle 2"/>
          <p:cNvSpPr txBox="1">
            <a:spLocks noChangeArrowheads="1"/>
          </p:cNvSpPr>
          <p:nvPr/>
        </p:nvSpPr>
        <p:spPr bwMode="auto">
          <a:xfrm>
            <a:off x="0" y="0"/>
            <a:ext cx="43891200" cy="5875338"/>
          </a:xfrm>
          <a:prstGeom prst="rect">
            <a:avLst/>
          </a:prstGeom>
          <a:solidFill>
            <a:srgbClr val="333399"/>
          </a:solidFill>
          <a:ln w="9525">
            <a:solidFill>
              <a:schemeClr val="accent6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 defTabSz="4389438"/>
            <a:endParaRPr lang="en-US" sz="9200" b="1">
              <a:solidFill>
                <a:schemeClr val="bg1"/>
              </a:solidFill>
            </a:endParaRPr>
          </a:p>
          <a:p>
            <a:pPr algn="ctr" defTabSz="4389438"/>
            <a:r>
              <a:rPr lang="en-US" sz="9200" b="1">
                <a:solidFill>
                  <a:schemeClr val="bg1"/>
                </a:solidFill>
              </a:rPr>
              <a:t>Video Interaction Guidance</a:t>
            </a:r>
            <a:r>
              <a:rPr lang="en-US" sz="6500" b="1">
                <a:solidFill>
                  <a:schemeClr val="bg1"/>
                </a:solidFill>
              </a:rPr>
              <a:t/>
            </a:r>
            <a:br>
              <a:rPr lang="en-US" sz="6500" b="1">
                <a:solidFill>
                  <a:schemeClr val="bg1"/>
                </a:solidFill>
              </a:rPr>
            </a:br>
            <a:r>
              <a:rPr lang="en-US" sz="4900" b="1">
                <a:solidFill>
                  <a:schemeClr val="bg1"/>
                </a:solidFill>
              </a:rPr>
              <a:t> </a:t>
            </a:r>
            <a:r>
              <a:rPr lang="en-US" sz="6200" b="1">
                <a:solidFill>
                  <a:schemeClr val="bg1"/>
                </a:solidFill>
              </a:rPr>
              <a:t>www.videointeractionguidance.net</a:t>
            </a:r>
            <a:r>
              <a:rPr lang="en-US" sz="6000" b="1">
                <a:solidFill>
                  <a:schemeClr val="bg1"/>
                </a:solidFill>
              </a:rPr>
              <a:t/>
            </a:r>
            <a:br>
              <a:rPr lang="en-US" sz="6000" b="1">
                <a:solidFill>
                  <a:schemeClr val="bg1"/>
                </a:solidFill>
              </a:rPr>
            </a:br>
            <a:r>
              <a:rPr lang="en-US" sz="5400" b="1">
                <a:solidFill>
                  <a:schemeClr val="bg1"/>
                </a:solidFill>
              </a:rPr>
              <a:t> </a:t>
            </a:r>
            <a:r>
              <a:rPr lang="en-US" sz="4000" b="1">
                <a:solidFill>
                  <a:srgbClr val="FF9900"/>
                </a:solidFill>
              </a:rPr>
              <a:t/>
            </a:r>
            <a:br>
              <a:rPr lang="en-US" sz="4000" b="1">
                <a:solidFill>
                  <a:srgbClr val="FF9900"/>
                </a:solidFill>
              </a:rPr>
            </a:br>
            <a:r>
              <a:rPr lang="en-US" sz="6000" b="1" i="1">
                <a:solidFill>
                  <a:schemeClr val="bg1"/>
                </a:solidFill>
              </a:rPr>
              <a:t> </a:t>
            </a:r>
            <a:endParaRPr lang="en-US" sz="5300" b="1" i="1">
              <a:solidFill>
                <a:schemeClr val="bg1"/>
              </a:solidFill>
            </a:endParaRPr>
          </a:p>
        </p:txBody>
      </p:sp>
      <p:sp>
        <p:nvSpPr>
          <p:cNvPr id="14341" name="Rectangle 167"/>
          <p:cNvSpPr>
            <a:spLocks noChangeArrowheads="1"/>
          </p:cNvSpPr>
          <p:nvPr/>
        </p:nvSpPr>
        <p:spPr bwMode="auto">
          <a:xfrm>
            <a:off x="1141413" y="7648575"/>
            <a:ext cx="11320462" cy="95091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7160" tIns="68580" rIns="137160" bIns="68580" anchor="ctr">
            <a:prstTxWarp prst="textNoShape">
              <a:avLst/>
            </a:prstTxWarp>
          </a:bodyPr>
          <a:lstStyle/>
          <a:p>
            <a:pPr algn="ctr" defTabSz="3762375"/>
            <a:r>
              <a:rPr lang="en-US" sz="5800" b="1">
                <a:solidFill>
                  <a:schemeClr val="bg1"/>
                </a:solidFill>
              </a:rPr>
              <a:t>Who can benefit from VIG?</a:t>
            </a:r>
          </a:p>
        </p:txBody>
      </p:sp>
      <p:sp>
        <p:nvSpPr>
          <p:cNvPr id="14342" name="Rectangle 167"/>
          <p:cNvSpPr>
            <a:spLocks noChangeArrowheads="1"/>
          </p:cNvSpPr>
          <p:nvPr/>
        </p:nvSpPr>
        <p:spPr bwMode="auto">
          <a:xfrm>
            <a:off x="936625" y="15346363"/>
            <a:ext cx="11320463" cy="97948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7160" tIns="68580" rIns="137160" bIns="68580" anchor="ctr">
            <a:prstTxWarp prst="textNoShape">
              <a:avLst/>
            </a:prstTxWarp>
          </a:bodyPr>
          <a:lstStyle/>
          <a:p>
            <a:pPr algn="ctr" defTabSz="3762375"/>
            <a:r>
              <a:rPr lang="en-US" sz="5800" b="1">
                <a:solidFill>
                  <a:schemeClr val="bg1"/>
                </a:solidFill>
              </a:rPr>
              <a:t>Engagement in change</a:t>
            </a:r>
          </a:p>
        </p:txBody>
      </p:sp>
      <p:sp>
        <p:nvSpPr>
          <p:cNvPr id="14343" name="Rectangle 167"/>
          <p:cNvSpPr>
            <a:spLocks noChangeArrowheads="1"/>
          </p:cNvSpPr>
          <p:nvPr/>
        </p:nvSpPr>
        <p:spPr bwMode="auto">
          <a:xfrm>
            <a:off x="25065038" y="7654925"/>
            <a:ext cx="17918112" cy="103346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7160" tIns="68580" rIns="137160" bIns="68580" anchor="ctr">
            <a:prstTxWarp prst="textNoShape">
              <a:avLst/>
            </a:prstTxWarp>
          </a:bodyPr>
          <a:lstStyle/>
          <a:p>
            <a:pPr algn="ctr" defTabSz="3762375"/>
            <a:r>
              <a:rPr lang="en-US" sz="5800" b="1">
                <a:solidFill>
                  <a:schemeClr val="bg1"/>
                </a:solidFill>
              </a:rPr>
              <a:t>Theoretical base</a:t>
            </a:r>
          </a:p>
        </p:txBody>
      </p:sp>
      <p:pic>
        <p:nvPicPr>
          <p:cNvPr id="14344" name="Picture 3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754050" y="374650"/>
            <a:ext cx="3487738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3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512000" y="515938"/>
            <a:ext cx="3498850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3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30350" y="8932863"/>
            <a:ext cx="105283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3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89188" y="19291300"/>
            <a:ext cx="7632700" cy="326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8" name="TextBox 38"/>
          <p:cNvSpPr txBox="1">
            <a:spLocks noChangeArrowheads="1"/>
          </p:cNvSpPr>
          <p:nvPr/>
        </p:nvSpPr>
        <p:spPr bwMode="auto">
          <a:xfrm>
            <a:off x="846138" y="14200188"/>
            <a:ext cx="10128250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400"/>
              <a:t>Anyone who would like improve their relationships</a:t>
            </a:r>
          </a:p>
        </p:txBody>
      </p:sp>
      <p:sp>
        <p:nvSpPr>
          <p:cNvPr id="14349" name="TextBox 39"/>
          <p:cNvSpPr txBox="1">
            <a:spLocks noChangeArrowheads="1"/>
          </p:cNvSpPr>
          <p:nvPr/>
        </p:nvSpPr>
        <p:spPr bwMode="auto">
          <a:xfrm>
            <a:off x="731838" y="22552025"/>
            <a:ext cx="1181735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/>
              <a:t>The Helping Question : starting from what the clients want</a:t>
            </a:r>
          </a:p>
          <a:p>
            <a:r>
              <a:rPr lang="en-US" sz="3200"/>
              <a:t> towards working out how they can make the changes they want</a:t>
            </a:r>
          </a:p>
        </p:txBody>
      </p:sp>
      <p:sp>
        <p:nvSpPr>
          <p:cNvPr id="14350" name="Rectangle 167"/>
          <p:cNvSpPr>
            <a:spLocks noChangeArrowheads="1"/>
          </p:cNvSpPr>
          <p:nvPr/>
        </p:nvSpPr>
        <p:spPr bwMode="auto">
          <a:xfrm>
            <a:off x="1089025" y="24387175"/>
            <a:ext cx="11320463" cy="97948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7160" tIns="68580" rIns="137160" bIns="68580" anchor="ctr">
            <a:prstTxWarp prst="textNoShape">
              <a:avLst/>
            </a:prstTxWarp>
          </a:bodyPr>
          <a:lstStyle/>
          <a:p>
            <a:pPr algn="ctr" defTabSz="3762375"/>
            <a:r>
              <a:rPr lang="en-US" sz="5800" b="1">
                <a:solidFill>
                  <a:schemeClr val="bg1"/>
                </a:solidFill>
              </a:rPr>
              <a:t>Taking the video</a:t>
            </a:r>
          </a:p>
        </p:txBody>
      </p:sp>
      <p:pic>
        <p:nvPicPr>
          <p:cNvPr id="14351" name="Picture 4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35188" y="25831800"/>
            <a:ext cx="7688262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2" name="Rectangle 167"/>
          <p:cNvSpPr>
            <a:spLocks noChangeArrowheads="1"/>
          </p:cNvSpPr>
          <p:nvPr/>
        </p:nvSpPr>
        <p:spPr bwMode="auto">
          <a:xfrm>
            <a:off x="13133388" y="7607300"/>
            <a:ext cx="11320462" cy="97948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7160" tIns="68580" rIns="137160" bIns="68580" anchor="ctr">
            <a:prstTxWarp prst="textNoShape">
              <a:avLst/>
            </a:prstTxWarp>
          </a:bodyPr>
          <a:lstStyle/>
          <a:p>
            <a:pPr algn="ctr" defTabSz="3762375"/>
            <a:r>
              <a:rPr lang="en-US" sz="5800" b="1">
                <a:solidFill>
                  <a:schemeClr val="bg1"/>
                </a:solidFill>
              </a:rPr>
              <a:t>Selection of clips</a:t>
            </a:r>
          </a:p>
        </p:txBody>
      </p:sp>
      <p:sp>
        <p:nvSpPr>
          <p:cNvPr id="14353" name="TextBox 44"/>
          <p:cNvSpPr txBox="1">
            <a:spLocks noChangeArrowheads="1"/>
          </p:cNvSpPr>
          <p:nvPr/>
        </p:nvSpPr>
        <p:spPr bwMode="auto">
          <a:xfrm>
            <a:off x="13061950" y="8774113"/>
            <a:ext cx="11803063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/>
              <a:t>The guider micro-analyses the video using the framework below</a:t>
            </a:r>
          </a:p>
          <a:p>
            <a:r>
              <a:rPr lang="en-US" sz="3200"/>
              <a:t> 3 short clips of moments where the parent attunes to the child</a:t>
            </a:r>
          </a:p>
          <a:p>
            <a:r>
              <a:rPr lang="en-US" sz="3200"/>
              <a:t> and relate to the parent’s “Helping question” are selected</a:t>
            </a:r>
          </a:p>
        </p:txBody>
      </p:sp>
      <p:sp>
        <p:nvSpPr>
          <p:cNvPr id="14354" name="TextBox 45"/>
          <p:cNvSpPr txBox="1">
            <a:spLocks noChangeArrowheads="1"/>
          </p:cNvSpPr>
          <p:nvPr/>
        </p:nvSpPr>
        <p:spPr bwMode="auto">
          <a:xfrm>
            <a:off x="654050" y="29708475"/>
            <a:ext cx="12366625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/>
              <a:t>The VIG Practitioner takes 5-10 minutes of better than usual</a:t>
            </a:r>
          </a:p>
          <a:p>
            <a:r>
              <a:rPr lang="en-US" sz="3200"/>
              <a:t> interaction. He is part of the process and can prompt or encourage</a:t>
            </a:r>
          </a:p>
          <a:p>
            <a:r>
              <a:rPr lang="en-US" sz="3200"/>
              <a:t>The filming often takes place in the home but can be anywhere </a:t>
            </a:r>
          </a:p>
          <a:p>
            <a:r>
              <a:rPr lang="en-US" sz="3200"/>
              <a:t>Discussed between parent and guider</a:t>
            </a:r>
          </a:p>
        </p:txBody>
      </p:sp>
      <p:sp>
        <p:nvSpPr>
          <p:cNvPr id="14355" name="Rectangle 167"/>
          <p:cNvSpPr>
            <a:spLocks noChangeArrowheads="1"/>
          </p:cNvSpPr>
          <p:nvPr/>
        </p:nvSpPr>
        <p:spPr bwMode="auto">
          <a:xfrm>
            <a:off x="12877800" y="17997488"/>
            <a:ext cx="11320463" cy="97948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7160" tIns="68580" rIns="137160" bIns="68580" anchor="ctr">
            <a:prstTxWarp prst="textNoShape">
              <a:avLst/>
            </a:prstTxWarp>
          </a:bodyPr>
          <a:lstStyle/>
          <a:p>
            <a:pPr algn="ctr" defTabSz="3762375"/>
            <a:r>
              <a:rPr lang="en-US" sz="5800" b="1">
                <a:solidFill>
                  <a:schemeClr val="bg1"/>
                </a:solidFill>
              </a:rPr>
              <a:t>The shared review</a:t>
            </a:r>
          </a:p>
        </p:txBody>
      </p:sp>
      <p:pic>
        <p:nvPicPr>
          <p:cNvPr id="14356" name="Picture 4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330488" y="19443700"/>
            <a:ext cx="6564312" cy="402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7" name="TextBox 48"/>
          <p:cNvSpPr txBox="1">
            <a:spLocks noChangeArrowheads="1"/>
          </p:cNvSpPr>
          <p:nvPr/>
        </p:nvSpPr>
        <p:spPr bwMode="auto">
          <a:xfrm>
            <a:off x="13436600" y="23710900"/>
            <a:ext cx="11099800" cy="353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200"/>
              <a:t>The Guider supports the parent to see what she is doing that </a:t>
            </a:r>
          </a:p>
          <a:p>
            <a:r>
              <a:rPr lang="en-US" sz="3200"/>
              <a:t>helps to build an attuned relationship with her child </a:t>
            </a:r>
          </a:p>
          <a:p>
            <a:r>
              <a:rPr lang="en-US" sz="3200"/>
              <a:t>and moves towards her own goal .</a:t>
            </a:r>
          </a:p>
          <a:p>
            <a:r>
              <a:rPr lang="en-US" sz="3200"/>
              <a:t>These review sessions last between 30 mins and one hour </a:t>
            </a:r>
          </a:p>
          <a:p>
            <a:r>
              <a:rPr lang="en-US" sz="3200"/>
              <a:t>3-4 cycles( video and shared review) usually produce </a:t>
            </a:r>
          </a:p>
          <a:p>
            <a:r>
              <a:rPr lang="en-US" sz="3200"/>
              <a:t>significant change. Number of sessions is flexible</a:t>
            </a:r>
          </a:p>
          <a:p>
            <a:endParaRPr lang="en-US" sz="3200"/>
          </a:p>
        </p:txBody>
      </p:sp>
      <p:sp>
        <p:nvSpPr>
          <p:cNvPr id="14358" name="TextBox 50"/>
          <p:cNvSpPr txBox="1">
            <a:spLocks noChangeArrowheads="1"/>
          </p:cNvSpPr>
          <p:nvPr/>
        </p:nvSpPr>
        <p:spPr bwMode="auto">
          <a:xfrm>
            <a:off x="1577975" y="16586200"/>
            <a:ext cx="10753725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200"/>
              <a:t>The values of </a:t>
            </a:r>
            <a:r>
              <a:rPr lang="en-US" sz="5400">
                <a:solidFill>
                  <a:srgbClr val="008000"/>
                </a:solidFill>
              </a:rPr>
              <a:t>Trust, Hope, Respect</a:t>
            </a:r>
          </a:p>
          <a:p>
            <a:r>
              <a:rPr lang="en-US" sz="4200"/>
              <a:t>Compassion, Co-operation and Appreciation</a:t>
            </a:r>
          </a:p>
          <a:p>
            <a:r>
              <a:rPr lang="en-US" sz="4200"/>
              <a:t> underpin every conversation</a:t>
            </a:r>
          </a:p>
        </p:txBody>
      </p:sp>
      <p:sp>
        <p:nvSpPr>
          <p:cNvPr id="14359" name="Rectangle 167"/>
          <p:cNvSpPr>
            <a:spLocks noChangeArrowheads="1"/>
          </p:cNvSpPr>
          <p:nvPr/>
        </p:nvSpPr>
        <p:spPr bwMode="auto">
          <a:xfrm>
            <a:off x="13141325" y="26895425"/>
            <a:ext cx="11320463" cy="97948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7160" tIns="68580" rIns="137160" bIns="68580" anchor="ctr">
            <a:prstTxWarp prst="textNoShape">
              <a:avLst/>
            </a:prstTxWarp>
          </a:bodyPr>
          <a:lstStyle/>
          <a:p>
            <a:pPr algn="ctr" defTabSz="3762375"/>
            <a:r>
              <a:rPr lang="en-US" sz="5800" b="1">
                <a:solidFill>
                  <a:schemeClr val="bg1"/>
                </a:solidFill>
              </a:rPr>
              <a:t>Training in VIG</a:t>
            </a:r>
          </a:p>
        </p:txBody>
      </p:sp>
      <p:sp>
        <p:nvSpPr>
          <p:cNvPr id="14360" name="Rectangle 167"/>
          <p:cNvSpPr>
            <a:spLocks noChangeArrowheads="1"/>
          </p:cNvSpPr>
          <p:nvPr/>
        </p:nvSpPr>
        <p:spPr bwMode="auto">
          <a:xfrm>
            <a:off x="25007888" y="19796125"/>
            <a:ext cx="17918112" cy="1033463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37160" tIns="68580" rIns="137160" bIns="68580" anchor="ctr">
            <a:prstTxWarp prst="textNoShape">
              <a:avLst/>
            </a:prstTxWarp>
          </a:bodyPr>
          <a:lstStyle/>
          <a:p>
            <a:pPr algn="ctr" defTabSz="3762375"/>
            <a:r>
              <a:rPr lang="en-US" sz="5800" b="1">
                <a:solidFill>
                  <a:schemeClr val="bg1"/>
                </a:solidFill>
              </a:rPr>
              <a:t>Research evidence</a:t>
            </a:r>
          </a:p>
        </p:txBody>
      </p:sp>
      <p:pic>
        <p:nvPicPr>
          <p:cNvPr id="14361" name="Picture 56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3823950" y="11169650"/>
            <a:ext cx="9334500" cy="661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62" name="TextBox 57"/>
          <p:cNvSpPr txBox="1">
            <a:spLocks noChangeArrowheads="1"/>
          </p:cNvSpPr>
          <p:nvPr/>
        </p:nvSpPr>
        <p:spPr bwMode="auto">
          <a:xfrm>
            <a:off x="13563600" y="10566400"/>
            <a:ext cx="10625138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700" b="1"/>
              <a:t>Principles of attuned interaction and guidance</a:t>
            </a:r>
          </a:p>
        </p:txBody>
      </p:sp>
      <p:sp>
        <p:nvSpPr>
          <p:cNvPr id="14363" name="TextBox 58"/>
          <p:cNvSpPr txBox="1">
            <a:spLocks noChangeArrowheads="1"/>
          </p:cNvSpPr>
          <p:nvPr/>
        </p:nvSpPr>
        <p:spPr bwMode="auto">
          <a:xfrm>
            <a:off x="25400000" y="9296400"/>
            <a:ext cx="18491200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3600"/>
              <a:t>Intersubjectivity (Trevarthen 2001, Braten 2009, Stern 2010)</a:t>
            </a:r>
          </a:p>
          <a:p>
            <a:r>
              <a:rPr lang="en-US" sz="3600"/>
              <a:t>Mediated learning (Vygotsky 1967, Bruner 1996)</a:t>
            </a:r>
          </a:p>
          <a:p>
            <a:r>
              <a:rPr lang="en-US" sz="3600"/>
              <a:t>Sensitivity/attunement (van Ijzendoorn 1995)</a:t>
            </a:r>
          </a:p>
          <a:p>
            <a:r>
              <a:rPr lang="en-US" sz="3600"/>
              <a:t>Mid-range contingency (Beebe &amp; Steele 2013)</a:t>
            </a:r>
          </a:p>
          <a:p>
            <a:r>
              <a:rPr lang="en-US" sz="3600"/>
              <a:t>Mentalisation (Reflective Function and Marked Mirroring (Fonagy et al 2002)</a:t>
            </a:r>
          </a:p>
          <a:p>
            <a:r>
              <a:rPr lang="en-US" sz="3600"/>
              <a:t>Mind-mindedness ( Meins et al 2013)</a:t>
            </a:r>
          </a:p>
          <a:p>
            <a:r>
              <a:rPr lang="en-US" sz="3600"/>
              <a:t>Parental Embodied Mentalization (Shai &amp; Belsky,2011)</a:t>
            </a:r>
          </a:p>
          <a:p>
            <a:endParaRPr lang="en-US" sz="3600"/>
          </a:p>
          <a:p>
            <a:r>
              <a:rPr lang="en-US" sz="3600"/>
              <a:t>INTERSUBJECTIVITY underpins the QUALITY OF ALL RELATIONSHIPS IN VIG </a:t>
            </a:r>
          </a:p>
        </p:txBody>
      </p:sp>
      <p:pic>
        <p:nvPicPr>
          <p:cNvPr id="14364" name="Picture 59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6093400" y="14598650"/>
            <a:ext cx="5562600" cy="520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5" name="Picture 60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6333450" y="14624050"/>
            <a:ext cx="6889750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6" name="Picture 63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3388300" y="21691600"/>
            <a:ext cx="9842500" cy="71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7" name="Picture 65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5126950" y="21659850"/>
            <a:ext cx="840105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68" name="TextBox 68"/>
          <p:cNvSpPr txBox="1">
            <a:spLocks noChangeArrowheads="1"/>
          </p:cNvSpPr>
          <p:nvPr/>
        </p:nvSpPr>
        <p:spPr bwMode="auto">
          <a:xfrm>
            <a:off x="25920700" y="29040138"/>
            <a:ext cx="16895763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4800" b="1"/>
              <a:t>                               Selected recent RCTs</a:t>
            </a:r>
          </a:p>
          <a:p>
            <a:r>
              <a:rPr lang="en-US" sz="3600"/>
              <a:t>Crying babies and parents in residential treatment (Klein Velderman et al. 2013)</a:t>
            </a:r>
          </a:p>
          <a:p>
            <a:r>
              <a:rPr lang="en-US" sz="3600"/>
              <a:t>Premature babies and their parents (Barlow et al in press, Hoffenkamp et al 2015)</a:t>
            </a:r>
          </a:p>
          <a:p>
            <a:r>
              <a:rPr lang="en-US" sz="3600"/>
              <a:t>Families with children under 2 (Høivik et al 2015)</a:t>
            </a:r>
          </a:p>
          <a:p>
            <a:r>
              <a:rPr lang="en-US" sz="3600"/>
              <a:t>Adoptive parents (Colonnesi et al. (2013)</a:t>
            </a:r>
          </a:p>
          <a:p>
            <a:r>
              <a:rPr lang="en-US" sz="3600"/>
              <a:t>Children at risk of maltreatment (1-5years) ( Moss et al. 2011)</a:t>
            </a:r>
          </a:p>
          <a:p>
            <a:r>
              <a:rPr lang="en-US" sz="3600"/>
              <a:t> </a:t>
            </a:r>
          </a:p>
        </p:txBody>
      </p:sp>
      <p:sp>
        <p:nvSpPr>
          <p:cNvPr id="14369" name="TextBox 69"/>
          <p:cNvSpPr txBox="1">
            <a:spLocks noChangeArrowheads="1"/>
          </p:cNvSpPr>
          <p:nvPr/>
        </p:nvSpPr>
        <p:spPr bwMode="auto">
          <a:xfrm>
            <a:off x="12947650" y="29352875"/>
            <a:ext cx="1841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 sz="3200"/>
          </a:p>
        </p:txBody>
      </p:sp>
      <p:pic>
        <p:nvPicPr>
          <p:cNvPr id="14370" name="Picture 73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4649450" y="29210000"/>
            <a:ext cx="7959725" cy="335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71" name="TextBox 75"/>
          <p:cNvSpPr txBox="1">
            <a:spLocks noChangeArrowheads="1"/>
          </p:cNvSpPr>
          <p:nvPr/>
        </p:nvSpPr>
        <p:spPr bwMode="auto">
          <a:xfrm>
            <a:off x="12834938" y="28038425"/>
            <a:ext cx="121539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/>
              <a:t>AVIGuk accredited training is available to anyone in the helping professions</a:t>
            </a:r>
          </a:p>
          <a:p>
            <a:r>
              <a:rPr lang="en-US" sz="2800"/>
              <a:t>There is an Initial 2 day training Course followed by 3 stages of supervision</a:t>
            </a:r>
          </a:p>
        </p:txBody>
      </p:sp>
      <p:pic>
        <p:nvPicPr>
          <p:cNvPr id="14372" name="Picture 76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354138" y="914400"/>
            <a:ext cx="11452225" cy="37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4228</TotalTime>
  <Words>382</Words>
  <Application>Microsoft Office PowerPoint</Application>
  <PresentationFormat>Custom</PresentationFormat>
  <Paragraphs>52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ＭＳ Ｐゴシック</vt:lpstr>
      <vt:lpstr>Arial</vt:lpstr>
      <vt:lpstr>Default Design</vt:lpstr>
      <vt:lpstr>PowerPoint Presentation</vt:lpstr>
    </vt:vector>
  </TitlesOfParts>
  <Company>University of Northern Colorado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susan.keenan</dc:creator>
  <cp:lastModifiedBy>Roller, Jane: CS-Schools: RBKC</cp:lastModifiedBy>
  <cp:revision>52</cp:revision>
  <cp:lastPrinted>2015-03-16T16:35:30Z</cp:lastPrinted>
  <dcterms:created xsi:type="dcterms:W3CDTF">2015-04-10T07:50:37Z</dcterms:created>
  <dcterms:modified xsi:type="dcterms:W3CDTF">2016-10-05T08:57:49Z</dcterms:modified>
</cp:coreProperties>
</file>